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56" r:id="rId4"/>
    <p:sldId id="257" r:id="rId5"/>
    <p:sldId id="258" r:id="rId6"/>
    <p:sldId id="259" r:id="rId7"/>
    <p:sldId id="260"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0"/>
  </p:normalViewPr>
  <p:slideViewPr>
    <p:cSldViewPr snapToGrid="0">
      <p:cViewPr varScale="1">
        <p:scale>
          <a:sx n="79" d="100"/>
          <a:sy n="79" d="100"/>
        </p:scale>
        <p:origin x="117" y="31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E69F4F-9117-4811-7C7D-8A3A0C7F70B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56BBB141-DDA0-FD48-B1C9-DCE5F62D81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0E62E398-7E06-5D71-639E-20E4A9C87B5A}"/>
              </a:ext>
            </a:extLst>
          </p:cNvPr>
          <p:cNvSpPr>
            <a:spLocks noGrp="1"/>
          </p:cNvSpPr>
          <p:nvPr>
            <p:ph type="dt" sz="half" idx="10"/>
          </p:nvPr>
        </p:nvSpPr>
        <p:spPr/>
        <p:txBody>
          <a:bodyPr/>
          <a:lstStyle/>
          <a:p>
            <a:fld id="{FA51D5FE-EC8A-4C33-BDBE-73CB861B64FF}" type="datetimeFigureOut">
              <a:rPr lang="en-US" smtClean="0"/>
              <a:t>10/13/2026</a:t>
            </a:fld>
            <a:endParaRPr lang="en-US"/>
          </a:p>
        </p:txBody>
      </p:sp>
      <p:sp>
        <p:nvSpPr>
          <p:cNvPr id="5" name="Marcador de pie de página 4">
            <a:extLst>
              <a:ext uri="{FF2B5EF4-FFF2-40B4-BE49-F238E27FC236}">
                <a16:creationId xmlns:a16="http://schemas.microsoft.com/office/drawing/2014/main" id="{93AEF3A5-1BEF-CF72-BDA5-8328C37A7F0E}"/>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DE5F070E-5470-B781-A9B4-118F3F5150E2}"/>
              </a:ext>
            </a:extLst>
          </p:cNvPr>
          <p:cNvSpPr>
            <a:spLocks noGrp="1"/>
          </p:cNvSpPr>
          <p:nvPr>
            <p:ph type="sldNum" sz="quarter" idx="12"/>
          </p:nvPr>
        </p:nvSpPr>
        <p:spPr/>
        <p:txBody>
          <a:bodyPr/>
          <a:lstStyle/>
          <a:p>
            <a:fld id="{CFFDB31D-8088-477B-A1A7-DB0227B02C07}" type="slidenum">
              <a:rPr lang="en-US" smtClean="0"/>
              <a:t>‹Nº›</a:t>
            </a:fld>
            <a:endParaRPr lang="en-US"/>
          </a:p>
        </p:txBody>
      </p:sp>
    </p:spTree>
    <p:extLst>
      <p:ext uri="{BB962C8B-B14F-4D97-AF65-F5344CB8AC3E}">
        <p14:creationId xmlns:p14="http://schemas.microsoft.com/office/powerpoint/2010/main" val="1385366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8BC6B4-A6C6-40F1-18A8-D5D9A9D867F6}"/>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EB3BCA92-74D1-D75F-9468-D872BE375BB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E229C4BF-416D-6156-44E8-23B6700B5C21}"/>
              </a:ext>
            </a:extLst>
          </p:cNvPr>
          <p:cNvSpPr>
            <a:spLocks noGrp="1"/>
          </p:cNvSpPr>
          <p:nvPr>
            <p:ph type="dt" sz="half" idx="10"/>
          </p:nvPr>
        </p:nvSpPr>
        <p:spPr/>
        <p:txBody>
          <a:bodyPr/>
          <a:lstStyle/>
          <a:p>
            <a:fld id="{FA51D5FE-EC8A-4C33-BDBE-73CB861B64FF}" type="datetimeFigureOut">
              <a:rPr lang="en-US" smtClean="0"/>
              <a:t>10/13/2026</a:t>
            </a:fld>
            <a:endParaRPr lang="en-US"/>
          </a:p>
        </p:txBody>
      </p:sp>
      <p:sp>
        <p:nvSpPr>
          <p:cNvPr id="5" name="Marcador de pie de página 4">
            <a:extLst>
              <a:ext uri="{FF2B5EF4-FFF2-40B4-BE49-F238E27FC236}">
                <a16:creationId xmlns:a16="http://schemas.microsoft.com/office/drawing/2014/main" id="{1DB8A39E-E5D2-60C4-786E-EE71D38564F1}"/>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0008B522-7AB7-B58F-BD26-181A6871F828}"/>
              </a:ext>
            </a:extLst>
          </p:cNvPr>
          <p:cNvSpPr>
            <a:spLocks noGrp="1"/>
          </p:cNvSpPr>
          <p:nvPr>
            <p:ph type="sldNum" sz="quarter" idx="12"/>
          </p:nvPr>
        </p:nvSpPr>
        <p:spPr/>
        <p:txBody>
          <a:bodyPr/>
          <a:lstStyle/>
          <a:p>
            <a:fld id="{CFFDB31D-8088-477B-A1A7-DB0227B02C07}" type="slidenum">
              <a:rPr lang="en-US" smtClean="0"/>
              <a:t>‹Nº›</a:t>
            </a:fld>
            <a:endParaRPr lang="en-US"/>
          </a:p>
        </p:txBody>
      </p:sp>
    </p:spTree>
    <p:extLst>
      <p:ext uri="{BB962C8B-B14F-4D97-AF65-F5344CB8AC3E}">
        <p14:creationId xmlns:p14="http://schemas.microsoft.com/office/powerpoint/2010/main" val="2710772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DF020C-F0FB-F598-1639-4BD7002C0DF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D6EAA148-5A66-07AB-DB8F-5AE8E564210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DC4DA3F-F58F-F037-52D5-518D4A8F5D0B}"/>
              </a:ext>
            </a:extLst>
          </p:cNvPr>
          <p:cNvSpPr>
            <a:spLocks noGrp="1"/>
          </p:cNvSpPr>
          <p:nvPr>
            <p:ph type="dt" sz="half" idx="10"/>
          </p:nvPr>
        </p:nvSpPr>
        <p:spPr/>
        <p:txBody>
          <a:bodyPr/>
          <a:lstStyle/>
          <a:p>
            <a:fld id="{FA51D5FE-EC8A-4C33-BDBE-73CB861B64FF}" type="datetimeFigureOut">
              <a:rPr lang="en-US" smtClean="0"/>
              <a:t>10/13/2026</a:t>
            </a:fld>
            <a:endParaRPr lang="en-US"/>
          </a:p>
        </p:txBody>
      </p:sp>
      <p:sp>
        <p:nvSpPr>
          <p:cNvPr id="5" name="Marcador de pie de página 4">
            <a:extLst>
              <a:ext uri="{FF2B5EF4-FFF2-40B4-BE49-F238E27FC236}">
                <a16:creationId xmlns:a16="http://schemas.microsoft.com/office/drawing/2014/main" id="{CF6D3174-EBF5-59B9-F04C-7B5A394B88AD}"/>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F44ECDD7-0D94-F6E0-CFEC-EE5B804EB2BB}"/>
              </a:ext>
            </a:extLst>
          </p:cNvPr>
          <p:cNvSpPr>
            <a:spLocks noGrp="1"/>
          </p:cNvSpPr>
          <p:nvPr>
            <p:ph type="sldNum" sz="quarter" idx="12"/>
          </p:nvPr>
        </p:nvSpPr>
        <p:spPr/>
        <p:txBody>
          <a:bodyPr/>
          <a:lstStyle/>
          <a:p>
            <a:fld id="{CFFDB31D-8088-477B-A1A7-DB0227B02C07}" type="slidenum">
              <a:rPr lang="en-US" smtClean="0"/>
              <a:t>‹Nº›</a:t>
            </a:fld>
            <a:endParaRPr lang="en-US"/>
          </a:p>
        </p:txBody>
      </p:sp>
    </p:spTree>
    <p:extLst>
      <p:ext uri="{BB962C8B-B14F-4D97-AF65-F5344CB8AC3E}">
        <p14:creationId xmlns:p14="http://schemas.microsoft.com/office/powerpoint/2010/main" val="2887871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DCBE53-0FED-1194-5686-ED3A11DC4BC5}"/>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B7AE384F-9EAD-17C1-6055-F90E3C1345D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FD78D126-4C67-BB1B-5F26-4267447783C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E0EAB31C-30AC-6922-A457-2AA77DD2AD5D}"/>
              </a:ext>
            </a:extLst>
          </p:cNvPr>
          <p:cNvSpPr>
            <a:spLocks noGrp="1"/>
          </p:cNvSpPr>
          <p:nvPr>
            <p:ph type="dt" sz="half" idx="10"/>
          </p:nvPr>
        </p:nvSpPr>
        <p:spPr/>
        <p:txBody>
          <a:bodyPr/>
          <a:lstStyle/>
          <a:p>
            <a:fld id="{FA51D5FE-EC8A-4C33-BDBE-73CB861B64FF}" type="datetimeFigureOut">
              <a:rPr lang="en-US" smtClean="0"/>
              <a:t>10/13/2026</a:t>
            </a:fld>
            <a:endParaRPr lang="en-US"/>
          </a:p>
        </p:txBody>
      </p:sp>
      <p:sp>
        <p:nvSpPr>
          <p:cNvPr id="6" name="Marcador de pie de página 5">
            <a:extLst>
              <a:ext uri="{FF2B5EF4-FFF2-40B4-BE49-F238E27FC236}">
                <a16:creationId xmlns:a16="http://schemas.microsoft.com/office/drawing/2014/main" id="{CF53EEFA-2B8A-FF23-BE7E-D5555322DBE2}"/>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A9C5B108-ED7D-E868-0D47-D1E900DED485}"/>
              </a:ext>
            </a:extLst>
          </p:cNvPr>
          <p:cNvSpPr>
            <a:spLocks noGrp="1"/>
          </p:cNvSpPr>
          <p:nvPr>
            <p:ph type="sldNum" sz="quarter" idx="12"/>
          </p:nvPr>
        </p:nvSpPr>
        <p:spPr/>
        <p:txBody>
          <a:bodyPr/>
          <a:lstStyle/>
          <a:p>
            <a:fld id="{CFFDB31D-8088-477B-A1A7-DB0227B02C07}" type="slidenum">
              <a:rPr lang="en-US" smtClean="0"/>
              <a:t>‹Nº›</a:t>
            </a:fld>
            <a:endParaRPr lang="en-US"/>
          </a:p>
        </p:txBody>
      </p:sp>
    </p:spTree>
    <p:extLst>
      <p:ext uri="{BB962C8B-B14F-4D97-AF65-F5344CB8AC3E}">
        <p14:creationId xmlns:p14="http://schemas.microsoft.com/office/powerpoint/2010/main" val="1269963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F34B45-EE19-EDC0-E05B-014977B4CE0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D5A02C4A-02DC-5926-FB75-6D8CAFA68D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6E715D0-D746-C017-14E2-08CC8374353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4EB810C1-511C-9C05-A54F-4B13D03380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5A797D4-0C26-4A50-189B-A664F795237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B4292266-D108-420A-F801-20E70EDCFEA2}"/>
              </a:ext>
            </a:extLst>
          </p:cNvPr>
          <p:cNvSpPr>
            <a:spLocks noGrp="1"/>
          </p:cNvSpPr>
          <p:nvPr>
            <p:ph type="dt" sz="half" idx="10"/>
          </p:nvPr>
        </p:nvSpPr>
        <p:spPr/>
        <p:txBody>
          <a:bodyPr/>
          <a:lstStyle/>
          <a:p>
            <a:fld id="{FA51D5FE-EC8A-4C33-BDBE-73CB861B64FF}" type="datetimeFigureOut">
              <a:rPr lang="en-US" smtClean="0"/>
              <a:t>10/13/2026</a:t>
            </a:fld>
            <a:endParaRPr lang="en-US"/>
          </a:p>
        </p:txBody>
      </p:sp>
      <p:sp>
        <p:nvSpPr>
          <p:cNvPr id="8" name="Marcador de pie de página 7">
            <a:extLst>
              <a:ext uri="{FF2B5EF4-FFF2-40B4-BE49-F238E27FC236}">
                <a16:creationId xmlns:a16="http://schemas.microsoft.com/office/drawing/2014/main" id="{4BBAC770-59AC-8814-121C-39416A882ABD}"/>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5C5534BB-7D65-EE4E-1441-802F0E8EE415}"/>
              </a:ext>
            </a:extLst>
          </p:cNvPr>
          <p:cNvSpPr>
            <a:spLocks noGrp="1"/>
          </p:cNvSpPr>
          <p:nvPr>
            <p:ph type="sldNum" sz="quarter" idx="12"/>
          </p:nvPr>
        </p:nvSpPr>
        <p:spPr/>
        <p:txBody>
          <a:bodyPr/>
          <a:lstStyle/>
          <a:p>
            <a:fld id="{CFFDB31D-8088-477B-A1A7-DB0227B02C07}" type="slidenum">
              <a:rPr lang="en-US" smtClean="0"/>
              <a:t>‹Nº›</a:t>
            </a:fld>
            <a:endParaRPr lang="en-US"/>
          </a:p>
        </p:txBody>
      </p:sp>
    </p:spTree>
    <p:extLst>
      <p:ext uri="{BB962C8B-B14F-4D97-AF65-F5344CB8AC3E}">
        <p14:creationId xmlns:p14="http://schemas.microsoft.com/office/powerpoint/2010/main" val="1916903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20D2C2-E197-72DA-A800-75C00B72FE40}"/>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CEA571A0-7935-8F61-B509-FEA2FAFDEBB2}"/>
              </a:ext>
            </a:extLst>
          </p:cNvPr>
          <p:cNvSpPr>
            <a:spLocks noGrp="1"/>
          </p:cNvSpPr>
          <p:nvPr>
            <p:ph type="dt" sz="half" idx="10"/>
          </p:nvPr>
        </p:nvSpPr>
        <p:spPr/>
        <p:txBody>
          <a:bodyPr/>
          <a:lstStyle/>
          <a:p>
            <a:fld id="{FA51D5FE-EC8A-4C33-BDBE-73CB861B64FF}" type="datetimeFigureOut">
              <a:rPr lang="en-US" smtClean="0"/>
              <a:t>10/13/2026</a:t>
            </a:fld>
            <a:endParaRPr lang="en-US"/>
          </a:p>
        </p:txBody>
      </p:sp>
      <p:sp>
        <p:nvSpPr>
          <p:cNvPr id="4" name="Marcador de pie de página 3">
            <a:extLst>
              <a:ext uri="{FF2B5EF4-FFF2-40B4-BE49-F238E27FC236}">
                <a16:creationId xmlns:a16="http://schemas.microsoft.com/office/drawing/2014/main" id="{925F432F-E546-AF01-F631-310D28E314C9}"/>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2E50FC98-15D1-3749-0065-652DBE12F0CB}"/>
              </a:ext>
            </a:extLst>
          </p:cNvPr>
          <p:cNvSpPr>
            <a:spLocks noGrp="1"/>
          </p:cNvSpPr>
          <p:nvPr>
            <p:ph type="sldNum" sz="quarter" idx="12"/>
          </p:nvPr>
        </p:nvSpPr>
        <p:spPr/>
        <p:txBody>
          <a:bodyPr/>
          <a:lstStyle/>
          <a:p>
            <a:fld id="{CFFDB31D-8088-477B-A1A7-DB0227B02C07}" type="slidenum">
              <a:rPr lang="en-US" smtClean="0"/>
              <a:t>‹Nº›</a:t>
            </a:fld>
            <a:endParaRPr lang="en-US"/>
          </a:p>
        </p:txBody>
      </p:sp>
    </p:spTree>
    <p:extLst>
      <p:ext uri="{BB962C8B-B14F-4D97-AF65-F5344CB8AC3E}">
        <p14:creationId xmlns:p14="http://schemas.microsoft.com/office/powerpoint/2010/main" val="3180281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CB8B9D3-A529-CA67-403D-DCC15F4FFBB0}"/>
              </a:ext>
            </a:extLst>
          </p:cNvPr>
          <p:cNvSpPr>
            <a:spLocks noGrp="1"/>
          </p:cNvSpPr>
          <p:nvPr>
            <p:ph type="dt" sz="half" idx="10"/>
          </p:nvPr>
        </p:nvSpPr>
        <p:spPr/>
        <p:txBody>
          <a:bodyPr/>
          <a:lstStyle/>
          <a:p>
            <a:fld id="{FA51D5FE-EC8A-4C33-BDBE-73CB861B64FF}" type="datetimeFigureOut">
              <a:rPr lang="en-US" smtClean="0"/>
              <a:t>10/13/2026</a:t>
            </a:fld>
            <a:endParaRPr lang="en-US"/>
          </a:p>
        </p:txBody>
      </p:sp>
      <p:sp>
        <p:nvSpPr>
          <p:cNvPr id="3" name="Marcador de pie de página 2">
            <a:extLst>
              <a:ext uri="{FF2B5EF4-FFF2-40B4-BE49-F238E27FC236}">
                <a16:creationId xmlns:a16="http://schemas.microsoft.com/office/drawing/2014/main" id="{54B544C3-8D52-5642-26B5-6B1FAA2B3670}"/>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84909942-DFA3-901C-468B-569049C96F12}"/>
              </a:ext>
            </a:extLst>
          </p:cNvPr>
          <p:cNvSpPr>
            <a:spLocks noGrp="1"/>
          </p:cNvSpPr>
          <p:nvPr>
            <p:ph type="sldNum" sz="quarter" idx="12"/>
          </p:nvPr>
        </p:nvSpPr>
        <p:spPr/>
        <p:txBody>
          <a:bodyPr/>
          <a:lstStyle/>
          <a:p>
            <a:fld id="{CFFDB31D-8088-477B-A1A7-DB0227B02C07}" type="slidenum">
              <a:rPr lang="en-US" smtClean="0"/>
              <a:t>‹Nº›</a:t>
            </a:fld>
            <a:endParaRPr lang="en-US"/>
          </a:p>
        </p:txBody>
      </p:sp>
    </p:spTree>
    <p:extLst>
      <p:ext uri="{BB962C8B-B14F-4D97-AF65-F5344CB8AC3E}">
        <p14:creationId xmlns:p14="http://schemas.microsoft.com/office/powerpoint/2010/main" val="3886269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4C8066-793C-F4BD-3EB9-9E87D3A4665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3AE7209B-DAAB-9A0B-733D-1577857ADF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6BA85925-0F5A-4F1F-1CA5-ACC6E1833C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995EE22-476A-371D-8CDB-D2360C77A044}"/>
              </a:ext>
            </a:extLst>
          </p:cNvPr>
          <p:cNvSpPr>
            <a:spLocks noGrp="1"/>
          </p:cNvSpPr>
          <p:nvPr>
            <p:ph type="dt" sz="half" idx="10"/>
          </p:nvPr>
        </p:nvSpPr>
        <p:spPr/>
        <p:txBody>
          <a:bodyPr/>
          <a:lstStyle/>
          <a:p>
            <a:fld id="{FA51D5FE-EC8A-4C33-BDBE-73CB861B64FF}" type="datetimeFigureOut">
              <a:rPr lang="en-US" smtClean="0"/>
              <a:t>10/13/2026</a:t>
            </a:fld>
            <a:endParaRPr lang="en-US"/>
          </a:p>
        </p:txBody>
      </p:sp>
      <p:sp>
        <p:nvSpPr>
          <p:cNvPr id="6" name="Marcador de pie de página 5">
            <a:extLst>
              <a:ext uri="{FF2B5EF4-FFF2-40B4-BE49-F238E27FC236}">
                <a16:creationId xmlns:a16="http://schemas.microsoft.com/office/drawing/2014/main" id="{B35CC821-D09F-0DB3-5DF8-705F3DD86DAF}"/>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BB2371EC-297C-3EDE-3254-545B3EFA2370}"/>
              </a:ext>
            </a:extLst>
          </p:cNvPr>
          <p:cNvSpPr>
            <a:spLocks noGrp="1"/>
          </p:cNvSpPr>
          <p:nvPr>
            <p:ph type="sldNum" sz="quarter" idx="12"/>
          </p:nvPr>
        </p:nvSpPr>
        <p:spPr/>
        <p:txBody>
          <a:bodyPr/>
          <a:lstStyle/>
          <a:p>
            <a:fld id="{CFFDB31D-8088-477B-A1A7-DB0227B02C07}" type="slidenum">
              <a:rPr lang="en-US" smtClean="0"/>
              <a:t>‹Nº›</a:t>
            </a:fld>
            <a:endParaRPr lang="en-US"/>
          </a:p>
        </p:txBody>
      </p:sp>
    </p:spTree>
    <p:extLst>
      <p:ext uri="{BB962C8B-B14F-4D97-AF65-F5344CB8AC3E}">
        <p14:creationId xmlns:p14="http://schemas.microsoft.com/office/powerpoint/2010/main" val="169762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7F24DA-CFC6-C43C-103A-5EEAB7119FD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9156E592-38C0-4C7A-5D9A-4FCDE8B190E1}"/>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7CA37AA3-41DC-9520-61E4-0968FDC4BC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9CC49F0-F883-7F87-CABC-5294FCA16E53}"/>
              </a:ext>
            </a:extLst>
          </p:cNvPr>
          <p:cNvSpPr>
            <a:spLocks noGrp="1"/>
          </p:cNvSpPr>
          <p:nvPr>
            <p:ph type="dt" sz="half" idx="10"/>
          </p:nvPr>
        </p:nvSpPr>
        <p:spPr/>
        <p:txBody>
          <a:bodyPr/>
          <a:lstStyle/>
          <a:p>
            <a:fld id="{FA51D5FE-EC8A-4C33-BDBE-73CB861B64FF}" type="datetimeFigureOut">
              <a:rPr lang="en-US" smtClean="0"/>
              <a:t>10/13/2026</a:t>
            </a:fld>
            <a:endParaRPr lang="en-US"/>
          </a:p>
        </p:txBody>
      </p:sp>
      <p:sp>
        <p:nvSpPr>
          <p:cNvPr id="6" name="Marcador de pie de página 5">
            <a:extLst>
              <a:ext uri="{FF2B5EF4-FFF2-40B4-BE49-F238E27FC236}">
                <a16:creationId xmlns:a16="http://schemas.microsoft.com/office/drawing/2014/main" id="{99999C0B-289D-BE16-79F9-145A41C1D585}"/>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D37DE67-4A51-FEAC-F3EC-6ECE5C7D9903}"/>
              </a:ext>
            </a:extLst>
          </p:cNvPr>
          <p:cNvSpPr>
            <a:spLocks noGrp="1"/>
          </p:cNvSpPr>
          <p:nvPr>
            <p:ph type="sldNum" sz="quarter" idx="12"/>
          </p:nvPr>
        </p:nvSpPr>
        <p:spPr/>
        <p:txBody>
          <a:bodyPr/>
          <a:lstStyle/>
          <a:p>
            <a:fld id="{CFFDB31D-8088-477B-A1A7-DB0227B02C07}" type="slidenum">
              <a:rPr lang="en-US" smtClean="0"/>
              <a:t>‹Nº›</a:t>
            </a:fld>
            <a:endParaRPr lang="en-US"/>
          </a:p>
        </p:txBody>
      </p:sp>
    </p:spTree>
    <p:extLst>
      <p:ext uri="{BB962C8B-B14F-4D97-AF65-F5344CB8AC3E}">
        <p14:creationId xmlns:p14="http://schemas.microsoft.com/office/powerpoint/2010/main" val="651704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1E51E5-BB9D-8E7E-B3BC-421DEDF17519}"/>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E2792859-5205-8CC3-FD71-413E712C43C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37ED929B-E9CE-AF70-01F2-BC2E70AF3D94}"/>
              </a:ext>
            </a:extLst>
          </p:cNvPr>
          <p:cNvSpPr>
            <a:spLocks noGrp="1"/>
          </p:cNvSpPr>
          <p:nvPr>
            <p:ph type="dt" sz="half" idx="10"/>
          </p:nvPr>
        </p:nvSpPr>
        <p:spPr/>
        <p:txBody>
          <a:bodyPr/>
          <a:lstStyle/>
          <a:p>
            <a:fld id="{FA51D5FE-EC8A-4C33-BDBE-73CB861B64FF}" type="datetimeFigureOut">
              <a:rPr lang="en-US" smtClean="0"/>
              <a:t>10/13/2026</a:t>
            </a:fld>
            <a:endParaRPr lang="en-US"/>
          </a:p>
        </p:txBody>
      </p:sp>
      <p:sp>
        <p:nvSpPr>
          <p:cNvPr id="5" name="Marcador de pie de página 4">
            <a:extLst>
              <a:ext uri="{FF2B5EF4-FFF2-40B4-BE49-F238E27FC236}">
                <a16:creationId xmlns:a16="http://schemas.microsoft.com/office/drawing/2014/main" id="{A32FED2C-7E2B-E423-BEAB-A132210508D7}"/>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05579DBA-16B9-DE56-ADD4-C8A173493409}"/>
              </a:ext>
            </a:extLst>
          </p:cNvPr>
          <p:cNvSpPr>
            <a:spLocks noGrp="1"/>
          </p:cNvSpPr>
          <p:nvPr>
            <p:ph type="sldNum" sz="quarter" idx="12"/>
          </p:nvPr>
        </p:nvSpPr>
        <p:spPr/>
        <p:txBody>
          <a:bodyPr/>
          <a:lstStyle/>
          <a:p>
            <a:fld id="{CFFDB31D-8088-477B-A1A7-DB0227B02C07}" type="slidenum">
              <a:rPr lang="en-US" smtClean="0"/>
              <a:t>‹Nº›</a:t>
            </a:fld>
            <a:endParaRPr lang="en-US"/>
          </a:p>
        </p:txBody>
      </p:sp>
    </p:spTree>
    <p:extLst>
      <p:ext uri="{BB962C8B-B14F-4D97-AF65-F5344CB8AC3E}">
        <p14:creationId xmlns:p14="http://schemas.microsoft.com/office/powerpoint/2010/main" val="811497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AC4BB05-54EC-2861-B493-B238BC43DB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7FC67382-4C48-5590-D387-7884B1B2057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6FEA15AC-8440-E862-A631-3E4F37C29FE9}"/>
              </a:ext>
            </a:extLst>
          </p:cNvPr>
          <p:cNvSpPr>
            <a:spLocks noGrp="1"/>
          </p:cNvSpPr>
          <p:nvPr>
            <p:ph type="dt" sz="half" idx="10"/>
          </p:nvPr>
        </p:nvSpPr>
        <p:spPr/>
        <p:txBody>
          <a:bodyPr/>
          <a:lstStyle/>
          <a:p>
            <a:fld id="{FA51D5FE-EC8A-4C33-BDBE-73CB861B64FF}" type="datetimeFigureOut">
              <a:rPr lang="en-US" smtClean="0"/>
              <a:t>10/13/2026</a:t>
            </a:fld>
            <a:endParaRPr lang="en-US"/>
          </a:p>
        </p:txBody>
      </p:sp>
      <p:sp>
        <p:nvSpPr>
          <p:cNvPr id="5" name="Marcador de pie de página 4">
            <a:extLst>
              <a:ext uri="{FF2B5EF4-FFF2-40B4-BE49-F238E27FC236}">
                <a16:creationId xmlns:a16="http://schemas.microsoft.com/office/drawing/2014/main" id="{4FFF6E53-17EA-7A2D-25F4-91D7D6F4D3A3}"/>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6F94975F-30CA-08A9-EA70-2FF622934A3F}"/>
              </a:ext>
            </a:extLst>
          </p:cNvPr>
          <p:cNvSpPr>
            <a:spLocks noGrp="1"/>
          </p:cNvSpPr>
          <p:nvPr>
            <p:ph type="sldNum" sz="quarter" idx="12"/>
          </p:nvPr>
        </p:nvSpPr>
        <p:spPr/>
        <p:txBody>
          <a:bodyPr/>
          <a:lstStyle/>
          <a:p>
            <a:fld id="{CFFDB31D-8088-477B-A1A7-DB0227B02C07}" type="slidenum">
              <a:rPr lang="en-US" smtClean="0"/>
              <a:t>‹Nº›</a:t>
            </a:fld>
            <a:endParaRPr lang="en-US"/>
          </a:p>
        </p:txBody>
      </p:sp>
    </p:spTree>
    <p:extLst>
      <p:ext uri="{BB962C8B-B14F-4D97-AF65-F5344CB8AC3E}">
        <p14:creationId xmlns:p14="http://schemas.microsoft.com/office/powerpoint/2010/main" val="3485383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7C704D0-DBAB-5C2B-218D-61E9F7BB8B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7BA51401-2BAE-76F8-0BCC-F7E09FE72E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D9D97A9F-A6C7-B3F7-B957-513FF000C9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A51D5FE-EC8A-4C33-BDBE-73CB861B64FF}" type="datetimeFigureOut">
              <a:rPr lang="en-US" smtClean="0"/>
              <a:t>10/13/2026</a:t>
            </a:fld>
            <a:endParaRPr lang="en-US"/>
          </a:p>
        </p:txBody>
      </p:sp>
      <p:sp>
        <p:nvSpPr>
          <p:cNvPr id="5" name="Marcador de pie de página 4">
            <a:extLst>
              <a:ext uri="{FF2B5EF4-FFF2-40B4-BE49-F238E27FC236}">
                <a16:creationId xmlns:a16="http://schemas.microsoft.com/office/drawing/2014/main" id="{EDFD89A3-C834-0F6B-1938-E3A2A50534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Marcador de número de diapositiva 5">
            <a:extLst>
              <a:ext uri="{FF2B5EF4-FFF2-40B4-BE49-F238E27FC236}">
                <a16:creationId xmlns:a16="http://schemas.microsoft.com/office/drawing/2014/main" id="{399ACCFB-BAF3-21F8-E5E4-EF152650B3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FFDB31D-8088-477B-A1A7-DB0227B02C07}" type="slidenum">
              <a:rPr lang="en-US" smtClean="0"/>
              <a:t>‹Nº›</a:t>
            </a:fld>
            <a:endParaRPr lang="en-US"/>
          </a:p>
        </p:txBody>
      </p:sp>
    </p:spTree>
    <p:extLst>
      <p:ext uri="{BB962C8B-B14F-4D97-AF65-F5344CB8AC3E}">
        <p14:creationId xmlns:p14="http://schemas.microsoft.com/office/powerpoint/2010/main" val="2898119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stá usted dispuesto a ser pescador de hombres? | Estudio de La Atalaya">
            <a:extLst>
              <a:ext uri="{FF2B5EF4-FFF2-40B4-BE49-F238E27FC236}">
                <a16:creationId xmlns:a16="http://schemas.microsoft.com/office/drawing/2014/main" id="{C8984F26-FD73-ACB3-F720-C18CE298F067}"/>
              </a:ext>
            </a:extLst>
          </p:cNvPr>
          <p:cNvPicPr>
            <a:picLocks noChangeAspect="1" noChangeArrowheads="1"/>
          </p:cNvPicPr>
          <p:nvPr/>
        </p:nvPicPr>
        <p:blipFill>
          <a:blip r:embed="rId2">
            <a:alphaModFix amt="80000"/>
            <a:extLst>
              <a:ext uri="{28A0092B-C50C-407E-A947-70E740481C1C}">
                <a14:useLocalDpi xmlns:a14="http://schemas.microsoft.com/office/drawing/2010/main" val="0"/>
              </a:ext>
            </a:extLst>
          </a:blip>
          <a:srcRect r="9046"/>
          <a:stretch>
            <a:fillRect/>
          </a:stretch>
        </p:blipFill>
        <p:spPr bwMode="auto">
          <a:xfrm>
            <a:off x="-1" y="0"/>
            <a:ext cx="12214464"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5B09136F-372B-F46E-2987-26B6111FB81D}"/>
              </a:ext>
            </a:extLst>
          </p:cNvPr>
          <p:cNvSpPr>
            <a:spLocks noGrp="1"/>
          </p:cNvSpPr>
          <p:nvPr>
            <p:ph idx="1"/>
          </p:nvPr>
        </p:nvSpPr>
        <p:spPr>
          <a:xfrm>
            <a:off x="180975" y="4357207"/>
            <a:ext cx="10165218" cy="2588458"/>
          </a:xfrm>
        </p:spPr>
        <p:txBody>
          <a:bodyPr>
            <a:normAutofit/>
          </a:bodyPr>
          <a:lstStyle/>
          <a:p>
            <a:pPr marL="0" indent="0">
              <a:buNone/>
            </a:pPr>
            <a:r>
              <a:rPr lang="es-EC"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rPr>
              <a:t>LAS BARCAS </a:t>
            </a:r>
          </a:p>
          <a:p>
            <a:pPr marL="0" indent="0">
              <a:buNone/>
            </a:pPr>
            <a:r>
              <a:rPr lang="es-EC"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rPr>
              <a:t>DE GALILEA</a:t>
            </a:r>
            <a:endParaRPr lang="en-US"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2110763444"/>
      </p:ext>
    </p:extLst>
  </p:cSld>
  <p:clrMapOvr>
    <a:masterClrMapping/>
  </p:clrMapOvr>
  <mc:AlternateContent xmlns:mc="http://schemas.openxmlformats.org/markup-compatibility/2006" xmlns:p14="http://schemas.microsoft.com/office/powerpoint/2010/main">
    <mc:Choice Requires="p14">
      <p:transition spd="slow" p14:dur="27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STUDIO BÍBLICO DE APOCALIPSIS | Rev. José A. Soto Episodio 5">
            <a:extLst>
              <a:ext uri="{FF2B5EF4-FFF2-40B4-BE49-F238E27FC236}">
                <a16:creationId xmlns:a16="http://schemas.microsoft.com/office/drawing/2014/main" id="{7F8D74BC-782A-293B-3274-4E7C7B65C2D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esquinas redondeadas 3">
            <a:extLst>
              <a:ext uri="{FF2B5EF4-FFF2-40B4-BE49-F238E27FC236}">
                <a16:creationId xmlns:a16="http://schemas.microsoft.com/office/drawing/2014/main" id="{B17026D7-EFF0-33DD-2A04-DB6E3A6FC482}"/>
              </a:ext>
            </a:extLst>
          </p:cNvPr>
          <p:cNvSpPr/>
          <p:nvPr/>
        </p:nvSpPr>
        <p:spPr>
          <a:xfrm>
            <a:off x="4419600" y="5575735"/>
            <a:ext cx="3310759" cy="378373"/>
          </a:xfrm>
          <a:prstGeom prst="roundRect">
            <a:avLst/>
          </a:prstGeom>
          <a:solidFill>
            <a:schemeClr val="bg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3558456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outVertical)">
                                      <p:cBhvr>
                                        <p:cTn id="7" dur="4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B4EBA3DF-C21F-DB7D-7243-DF3C7422E1EC}"/>
              </a:ext>
            </a:extLst>
          </p:cNvPr>
          <p:cNvPicPr>
            <a:picLocks noChangeAspect="1"/>
          </p:cNvPicPr>
          <p:nvPr/>
        </p:nvPicPr>
        <p:blipFill>
          <a:blip r:embed="rId2">
            <a:extLst>
              <a:ext uri="{28A0092B-C50C-407E-A947-70E740481C1C}">
                <a14:useLocalDpi xmlns:a14="http://schemas.microsoft.com/office/drawing/2010/main" val="0"/>
              </a:ext>
            </a:extLst>
          </a:blip>
          <a:srcRect l="8559" r="12129"/>
          <a:stretch>
            <a:fillRect/>
          </a:stretch>
        </p:blipFill>
        <p:spPr>
          <a:xfrm>
            <a:off x="1" y="10"/>
            <a:ext cx="5927833" cy="6857990"/>
          </a:xfrm>
          <a:prstGeom prst="rect">
            <a:avLst/>
          </a:prstGeom>
          <a:effectLst>
            <a:softEdge rad="292100"/>
          </a:effectLst>
        </p:spPr>
      </p:pic>
      <p:sp>
        <p:nvSpPr>
          <p:cNvPr id="12" name="Rectangle 1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ítulo 2">
            <a:extLst>
              <a:ext uri="{FF2B5EF4-FFF2-40B4-BE49-F238E27FC236}">
                <a16:creationId xmlns:a16="http://schemas.microsoft.com/office/drawing/2014/main" id="{B4952BB5-DA63-2CBE-195E-F2280041FB87}"/>
              </a:ext>
            </a:extLst>
          </p:cNvPr>
          <p:cNvSpPr>
            <a:spLocks noGrp="1"/>
          </p:cNvSpPr>
          <p:nvPr>
            <p:ph type="subTitle" idx="1"/>
          </p:nvPr>
        </p:nvSpPr>
        <p:spPr>
          <a:xfrm>
            <a:off x="5927834" y="126124"/>
            <a:ext cx="6123328" cy="6646742"/>
          </a:xfrm>
          <a:noFill/>
        </p:spPr>
        <p:txBody>
          <a:bodyPr>
            <a:normAutofit lnSpcReduction="10000"/>
          </a:bodyPr>
          <a:lstStyle/>
          <a:p>
            <a:pPr algn="l"/>
            <a:r>
              <a:rPr lang="es-EC" sz="2600" b="1" i="1" dirty="0">
                <a:ln>
                  <a:solidFill>
                    <a:srgbClr val="FF0000"/>
                  </a:solidFill>
                </a:ln>
                <a:effectLst>
                  <a:outerShdw blurRad="38100" dist="38100" dir="2700000" algn="tl">
                    <a:srgbClr val="000000">
                      <a:alpha val="43137"/>
                    </a:srgbClr>
                  </a:outerShdw>
                </a:effectLst>
                <a:latin typeface="Maiandra GD" panose="020E0502030308020204" pitchFamily="34" charset="0"/>
              </a:rPr>
              <a:t>DEL TEMPLO QUE TOCÓ A JUAN MEDIR</a:t>
            </a:r>
          </a:p>
          <a:p>
            <a:pPr algn="l"/>
            <a:r>
              <a:rPr lang="es-EC" b="1" dirty="0">
                <a:ln>
                  <a:solidFill>
                    <a:srgbClr val="0000FF"/>
                  </a:solidFill>
                </a:ln>
                <a:effectLst>
                  <a:outerShdw blurRad="38100" dist="38100" dir="2700000" algn="tl">
                    <a:srgbClr val="000000">
                      <a:alpha val="43137"/>
                    </a:srgbClr>
                  </a:outerShdw>
                </a:effectLst>
                <a:latin typeface="Maiandra GD" panose="020E0502030308020204" pitchFamily="34" charset="0"/>
              </a:rPr>
              <a:t>Apocalipsis 11:1-2</a:t>
            </a:r>
            <a:endParaRPr lang="en-US" dirty="0">
              <a:ln>
                <a:solidFill>
                  <a:srgbClr val="0000FF"/>
                </a:solidFill>
              </a:ln>
              <a:effectLst>
                <a:outerShdw blurRad="38100" dist="38100" dir="2700000" algn="tl">
                  <a:srgbClr val="000000">
                    <a:alpha val="43137"/>
                  </a:srgbClr>
                </a:outerShdw>
              </a:effectLst>
              <a:latin typeface="Maiandra GD" panose="020E0502030308020204" pitchFamily="34" charset="0"/>
            </a:endParaRPr>
          </a:p>
          <a:p>
            <a:pPr algn="l"/>
            <a:r>
              <a:rPr lang="es-EC" dirty="0">
                <a:effectLst>
                  <a:outerShdw blurRad="38100" dist="38100" dir="2700000" algn="tl">
                    <a:srgbClr val="000000">
                      <a:alpha val="43137"/>
                    </a:srgbClr>
                  </a:outerShdw>
                </a:effectLst>
                <a:latin typeface="Maiandra GD" panose="020E0502030308020204" pitchFamily="34" charset="0"/>
              </a:rPr>
              <a:t>Este capítulo es centro de varias discusiones para su entendimiento; las distintas posturas de interpretación y el ingreso de detalles que parecen confusos contribuyen a la dificultad para llegar a certezas plenas en cuanto a lo que aquí se le dice al apóstol.</a:t>
            </a:r>
          </a:p>
          <a:p>
            <a:pPr algn="l"/>
            <a:r>
              <a:rPr lang="es-EC" sz="2600" b="1" i="1" dirty="0">
                <a:ln>
                  <a:solidFill>
                    <a:srgbClr val="FF0000"/>
                  </a:solidFill>
                </a:ln>
                <a:effectLst>
                  <a:outerShdw blurRad="38100" dist="38100" dir="2700000" algn="tl">
                    <a:srgbClr val="000000">
                      <a:alpha val="43137"/>
                    </a:srgbClr>
                  </a:outerShdw>
                </a:effectLst>
                <a:latin typeface="Maiandra GD" panose="020E0502030308020204" pitchFamily="34" charset="0"/>
              </a:rPr>
              <a:t>Medir el templo de Dios. </a:t>
            </a:r>
            <a:r>
              <a:rPr lang="es-EC" sz="2600" dirty="0">
                <a:ln>
                  <a:solidFill>
                    <a:srgbClr val="FF0000"/>
                  </a:solidFill>
                </a:ln>
                <a:effectLst>
                  <a:outerShdw blurRad="38100" dist="38100" dir="2700000" algn="tl">
                    <a:srgbClr val="000000">
                      <a:alpha val="43137"/>
                    </a:srgbClr>
                  </a:outerShdw>
                </a:effectLst>
                <a:latin typeface="Maiandra GD" panose="020E0502030308020204" pitchFamily="34" charset="0"/>
              </a:rPr>
              <a:t> </a:t>
            </a:r>
            <a:endParaRPr lang="en-US" sz="2600" dirty="0">
              <a:ln>
                <a:solidFill>
                  <a:srgbClr val="FF0000"/>
                </a:solidFill>
              </a:ln>
              <a:effectLst>
                <a:outerShdw blurRad="38100" dist="38100" dir="2700000" algn="tl">
                  <a:srgbClr val="000000">
                    <a:alpha val="43137"/>
                  </a:srgbClr>
                </a:outerShdw>
              </a:effectLst>
              <a:latin typeface="Maiandra GD" panose="020E0502030308020204" pitchFamily="34" charset="0"/>
            </a:endParaRPr>
          </a:p>
          <a:p>
            <a:pPr algn="l"/>
            <a:r>
              <a:rPr lang="es-EC" dirty="0">
                <a:effectLst>
                  <a:outerShdw blurRad="38100" dist="38100" dir="2700000" algn="tl">
                    <a:srgbClr val="000000">
                      <a:alpha val="43137"/>
                    </a:srgbClr>
                  </a:outerShdw>
                </a:effectLst>
                <a:latin typeface="Maiandra GD" panose="020E0502030308020204" pitchFamily="34" charset="0"/>
              </a:rPr>
              <a:t>Como ya se dijo, la orden de medir el templo nos recuerda al profeta Ezequiel (unos 600 años antes), que también recibe la orden de hacerlo, como vemos en los </a:t>
            </a:r>
            <a:r>
              <a:rPr lang="es-EC" b="1" dirty="0">
                <a:effectLst>
                  <a:outerShdw blurRad="38100" dist="38100" dir="2700000" algn="tl">
                    <a:srgbClr val="000000">
                      <a:alpha val="43137"/>
                    </a:srgbClr>
                  </a:outerShdw>
                </a:effectLst>
                <a:latin typeface="Maiandra GD" panose="020E0502030308020204" pitchFamily="34" charset="0"/>
              </a:rPr>
              <a:t>caps. 40 </a:t>
            </a:r>
            <a:r>
              <a:rPr lang="es-EC" dirty="0">
                <a:effectLst>
                  <a:outerShdw blurRad="38100" dist="38100" dir="2700000" algn="tl">
                    <a:srgbClr val="000000">
                      <a:alpha val="43137"/>
                    </a:srgbClr>
                  </a:outerShdw>
                </a:effectLst>
                <a:latin typeface="Maiandra GD" panose="020E0502030308020204" pitchFamily="34" charset="0"/>
              </a:rPr>
              <a:t>al</a:t>
            </a:r>
            <a:r>
              <a:rPr lang="es-EC" b="1" dirty="0">
                <a:effectLst>
                  <a:outerShdw blurRad="38100" dist="38100" dir="2700000" algn="tl">
                    <a:srgbClr val="000000">
                      <a:alpha val="43137"/>
                    </a:srgbClr>
                  </a:outerShdw>
                </a:effectLst>
                <a:latin typeface="Maiandra GD" panose="020E0502030308020204" pitchFamily="34" charset="0"/>
              </a:rPr>
              <a:t> 42</a:t>
            </a:r>
            <a:r>
              <a:rPr lang="es-EC" dirty="0">
                <a:effectLst>
                  <a:outerShdw blurRad="38100" dist="38100" dir="2700000" algn="tl">
                    <a:srgbClr val="000000">
                      <a:alpha val="43137"/>
                    </a:srgbClr>
                  </a:outerShdw>
                </a:effectLst>
                <a:latin typeface="Maiandra GD" panose="020E0502030308020204" pitchFamily="34" charset="0"/>
              </a:rPr>
              <a:t>. Una de las diferencias obvias es que, mientras que en el libro de Ezequiel se registra los detalles de aquella medición, en </a:t>
            </a:r>
            <a:r>
              <a:rPr lang="es-EC" dirty="0">
                <a:ln>
                  <a:solidFill>
                    <a:srgbClr val="0000FF"/>
                  </a:solidFill>
                </a:ln>
                <a:effectLst>
                  <a:outerShdw blurRad="38100" dist="38100" dir="2700000" algn="tl">
                    <a:srgbClr val="000000">
                      <a:alpha val="43137"/>
                    </a:srgbClr>
                  </a:outerShdw>
                </a:effectLst>
                <a:latin typeface="Maiandra GD" panose="020E0502030308020204" pitchFamily="34" charset="0"/>
              </a:rPr>
              <a:t>Ap.11 </a:t>
            </a:r>
            <a:r>
              <a:rPr lang="es-EC" dirty="0">
                <a:effectLst>
                  <a:outerShdw blurRad="38100" dist="38100" dir="2700000" algn="tl">
                    <a:srgbClr val="000000">
                      <a:alpha val="43137"/>
                    </a:srgbClr>
                  </a:outerShdw>
                </a:effectLst>
                <a:latin typeface="Maiandra GD" panose="020E0502030308020204" pitchFamily="34" charset="0"/>
              </a:rPr>
              <a:t>sólo aparece escrita la orden de hacerlo, pero no se dan a conocer las medidas.</a:t>
            </a:r>
            <a:endParaRPr lang="en-US" dirty="0">
              <a:effectLst>
                <a:outerShdw blurRad="38100" dist="38100" dir="2700000" algn="tl">
                  <a:srgbClr val="000000">
                    <a:alpha val="43137"/>
                  </a:srgbClr>
                </a:outerShdw>
              </a:effectLst>
              <a:latin typeface="Maiandra GD" panose="020E0502030308020204" pitchFamily="34" charset="0"/>
            </a:endParaRPr>
          </a:p>
          <a:p>
            <a:pPr algn="l"/>
            <a:endParaRPr lang="en-US" sz="600" dirty="0">
              <a:effectLst>
                <a:outerShdw blurRad="38100" dist="38100" dir="2700000" algn="tl">
                  <a:srgbClr val="000000">
                    <a:alpha val="43137"/>
                  </a:srgbClr>
                </a:outerShdw>
              </a:effectLst>
              <a:latin typeface="Maiandra GD" panose="020E0502030308020204" pitchFamily="34" charset="0"/>
            </a:endParaRPr>
          </a:p>
          <a:p>
            <a:pPr algn="l"/>
            <a:endParaRPr lang="en-US" sz="600" dirty="0"/>
          </a:p>
        </p:txBody>
      </p:sp>
    </p:spTree>
    <p:extLst>
      <p:ext uri="{BB962C8B-B14F-4D97-AF65-F5344CB8AC3E}">
        <p14:creationId xmlns:p14="http://schemas.microsoft.com/office/powerpoint/2010/main" val="3222083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75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75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1750"/>
                            </p:stCondLst>
                            <p:childTnLst>
                              <p:par>
                                <p:cTn id="10" presetID="55" presetClass="entr" presetSubtype="0" fill="hold"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edge">
                                      <p:cBhvr>
                                        <p:cTn id="19" dur="20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circle(in)">
                                      <p:cBhvr>
                                        <p:cTn id="24" dur="2000"/>
                                        <p:tgtEl>
                                          <p:spTgt spid="3">
                                            <p:txEl>
                                              <p:pRg st="3" end="3"/>
                                            </p:txEl>
                                          </p:spTgt>
                                        </p:tgtEl>
                                      </p:cBhvr>
                                    </p:animEffect>
                                  </p:childTnLst>
                                </p:cTn>
                              </p:par>
                              <p:par>
                                <p:cTn id="25" presetID="6" presetClass="entr" presetSubtype="16"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par>
                                <p:cTn id="28" presetID="21" presetClass="entr" presetSubtype="1"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heel(1)">
                                      <p:cBhvr>
                                        <p:cTn id="30" dur="2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BA8AA3B-A4DE-7975-4265-AC780C59A805}"/>
              </a:ext>
            </a:extLst>
          </p:cNvPr>
          <p:cNvSpPr>
            <a:spLocks noGrp="1"/>
          </p:cNvSpPr>
          <p:nvPr>
            <p:ph idx="1"/>
          </p:nvPr>
        </p:nvSpPr>
        <p:spPr>
          <a:xfrm>
            <a:off x="155377" y="176349"/>
            <a:ext cx="6441366" cy="6302828"/>
          </a:xfrm>
        </p:spPr>
        <p:txBody>
          <a:bodyPr>
            <a:normAutofit/>
          </a:bodyPr>
          <a:lstStyle/>
          <a:p>
            <a:pPr marL="0" indent="0">
              <a:buNone/>
            </a:pPr>
            <a:r>
              <a:rPr lang="es-EC" sz="2600" dirty="0">
                <a:effectLst>
                  <a:outerShdw blurRad="38100" dist="38100" dir="2700000" algn="tl">
                    <a:srgbClr val="000000">
                      <a:alpha val="43137"/>
                    </a:srgbClr>
                  </a:outerShdw>
                </a:effectLst>
                <a:latin typeface="Maiandra GD" panose="020E0502030308020204" pitchFamily="34" charset="0"/>
              </a:rPr>
              <a:t>Las dimensiones que aparecen en el libro de Ezequiel no corresponden con las del templo que construyó Salomón aproximadamente en el año 950 a.C. y que destruyeron los babilonios en el año 586 a.C., ni tampoco con el segundo templo que construyó Zorobabel en el año 515 a.C. y fue destruido por los romanos en el año 70 d.C.; así que se trata de un tercer templo que hasta la fecha aún no ha sido levantado.</a:t>
            </a:r>
            <a:endParaRPr lang="en-US" sz="2600"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600" dirty="0">
                <a:effectLst>
                  <a:outerShdw blurRad="38100" dist="38100" dir="2700000" algn="tl">
                    <a:srgbClr val="000000">
                      <a:alpha val="43137"/>
                    </a:srgbClr>
                  </a:outerShdw>
                </a:effectLst>
                <a:latin typeface="Maiandra GD" panose="020E0502030308020204" pitchFamily="34" charset="0"/>
              </a:rPr>
              <a:t>El </a:t>
            </a:r>
            <a:r>
              <a:rPr lang="es-EC" sz="2600" i="1" dirty="0">
                <a:effectLst>
                  <a:outerShdw blurRad="38100" dist="38100" dir="2700000" algn="tl">
                    <a:srgbClr val="000000">
                      <a:alpha val="43137"/>
                    </a:srgbClr>
                  </a:outerShdw>
                </a:effectLst>
                <a:latin typeface="Maiandra GD" panose="020E0502030308020204" pitchFamily="34" charset="0"/>
              </a:rPr>
              <a:t>templo de Dios</a:t>
            </a:r>
            <a:r>
              <a:rPr lang="es-EC" sz="2600" dirty="0">
                <a:effectLst>
                  <a:outerShdw blurRad="38100" dist="38100" dir="2700000" algn="tl">
                    <a:srgbClr val="000000">
                      <a:alpha val="43137"/>
                    </a:srgbClr>
                  </a:outerShdw>
                </a:effectLst>
                <a:latin typeface="Maiandra GD" panose="020E0502030308020204" pitchFamily="34" charset="0"/>
              </a:rPr>
              <a:t> que se le ordena medir a Juan no existía entonces (alrededor del año 95 d.C.), porque había sido destruido. ¿De qué templo se trata? Es la pregunta que quedó flotando en nuestro estudio anterior.</a:t>
            </a:r>
            <a:endParaRPr lang="en-US" sz="2600" dirty="0">
              <a:effectLst>
                <a:outerShdw blurRad="38100" dist="38100" dir="2700000" algn="tl">
                  <a:srgbClr val="000000">
                    <a:alpha val="43137"/>
                  </a:srgbClr>
                </a:outerShdw>
              </a:effectLst>
              <a:latin typeface="Maiandra GD" panose="020E0502030308020204" pitchFamily="34" charset="0"/>
            </a:endParaRPr>
          </a:p>
          <a:p>
            <a:pPr marL="0" indent="0">
              <a:buNone/>
            </a:pPr>
            <a:endParaRPr lang="en-US" sz="1600" dirty="0"/>
          </a:p>
        </p:txBody>
      </p:sp>
      <p:pic>
        <p:nvPicPr>
          <p:cNvPr id="5" name="Imagen 4">
            <a:extLst>
              <a:ext uri="{FF2B5EF4-FFF2-40B4-BE49-F238E27FC236}">
                <a16:creationId xmlns:a16="http://schemas.microsoft.com/office/drawing/2014/main" id="{DB1B6E8D-7550-8CA1-992A-5E0A480CA251}"/>
              </a:ext>
            </a:extLst>
          </p:cNvPr>
          <p:cNvPicPr>
            <a:picLocks noChangeAspect="1"/>
          </p:cNvPicPr>
          <p:nvPr/>
        </p:nvPicPr>
        <p:blipFill>
          <a:blip r:embed="rId2">
            <a:extLst>
              <a:ext uri="{28A0092B-C50C-407E-A947-70E740481C1C}">
                <a14:useLocalDpi xmlns:a14="http://schemas.microsoft.com/office/drawing/2010/main" val="0"/>
              </a:ext>
            </a:extLst>
          </a:blip>
          <a:srcRect t="2784" r="1" b="16385"/>
          <a:stretch>
            <a:fillRect/>
          </a:stretch>
        </p:blipFill>
        <p:spPr>
          <a:xfrm>
            <a:off x="6573389" y="431074"/>
            <a:ext cx="5509753" cy="5499464"/>
          </a:xfrm>
          <a:prstGeom prst="rect">
            <a:avLst/>
          </a:prstGeom>
        </p:spPr>
      </p:pic>
      <p:grpSp>
        <p:nvGrpSpPr>
          <p:cNvPr id="10" name="Group 9">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1" name="Rectangle 10">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65346655"/>
      </p:ext>
    </p:extLst>
  </p:cSld>
  <p:clrMapOvr>
    <a:masterClrMapping/>
  </p:clrMapOvr>
  <mc:AlternateContent xmlns:mc="http://schemas.openxmlformats.org/markup-compatibility/2006">
    <mc:Choice xmlns:p14="http://schemas.microsoft.com/office/powerpoint/2010/main" Requires="p14">
      <p:transition spd="slow" p14:dur="2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2750"/>
                                        <p:tgtEl>
                                          <p:spTgt spid="3">
                                            <p:txEl>
                                              <p:pRg st="0" end="0"/>
                                            </p:txEl>
                                          </p:spTgt>
                                        </p:tgtEl>
                                      </p:cBhvr>
                                    </p:animEffect>
                                  </p:childTnLst>
                                </p:cTn>
                              </p:par>
                            </p:childTnLst>
                          </p:cTn>
                        </p:par>
                        <p:par>
                          <p:cTn id="8" fill="hold">
                            <p:stCondLst>
                              <p:cond delay="2750"/>
                            </p:stCondLst>
                            <p:childTnLst>
                              <p:par>
                                <p:cTn id="9" presetID="21"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2)">
                                      <p:cBhvr>
                                        <p:cTn id="11" dur="325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9"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225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7" dur="225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9CAF283-9A44-EED9-38A2-B14C2D0A6B95}"/>
              </a:ext>
            </a:extLst>
          </p:cNvPr>
          <p:cNvSpPr>
            <a:spLocks noGrp="1"/>
          </p:cNvSpPr>
          <p:nvPr>
            <p:ph idx="1"/>
          </p:nvPr>
        </p:nvSpPr>
        <p:spPr>
          <a:xfrm>
            <a:off x="130630" y="176349"/>
            <a:ext cx="5812970" cy="6564085"/>
          </a:xfrm>
        </p:spPr>
        <p:txBody>
          <a:bodyPr>
            <a:normAutofit fontScale="92500" lnSpcReduction="20000"/>
          </a:bodyPr>
          <a:lstStyle/>
          <a:p>
            <a:pPr marL="0" indent="0">
              <a:buNone/>
            </a:pPr>
            <a:r>
              <a:rPr lang="es-EC" sz="2600" b="1" i="1" dirty="0">
                <a:solidFill>
                  <a:srgbClr val="FF0000"/>
                </a:solidFill>
                <a:effectLst>
                  <a:outerShdw blurRad="38100" dist="38100" dir="2700000" algn="tl">
                    <a:srgbClr val="000000">
                      <a:alpha val="43137"/>
                    </a:srgbClr>
                  </a:outerShdw>
                </a:effectLst>
                <a:latin typeface="Maiandra GD" panose="020E0502030308020204" pitchFamily="34" charset="0"/>
              </a:rPr>
              <a:t>No es un templo celestial</a:t>
            </a:r>
            <a:endParaRPr lang="en-US" sz="2600" b="1" dirty="0">
              <a:solidFill>
                <a:srgbClr val="FF0000"/>
              </a:solidFill>
              <a:effectLst>
                <a:outerShdw blurRad="38100" dist="38100" dir="2700000" algn="tl">
                  <a:srgbClr val="000000">
                    <a:alpha val="43137"/>
                  </a:srgbClr>
                </a:outerShdw>
              </a:effectLst>
              <a:latin typeface="Maiandra GD" panose="020E0502030308020204" pitchFamily="34" charset="0"/>
            </a:endParaRP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Algunos sugieren lo contrario, pero se opone a lo que nos dice más adelante el mismo libro de Apocalipsis (</a:t>
            </a:r>
            <a:r>
              <a:rPr lang="es-EC" sz="2400" b="1" dirty="0">
                <a:solidFill>
                  <a:srgbClr val="0000FF"/>
                </a:solidFill>
                <a:effectLst>
                  <a:outerShdw blurRad="38100" dist="38100" dir="2700000" algn="tl">
                    <a:srgbClr val="000000">
                      <a:alpha val="43137"/>
                    </a:srgbClr>
                  </a:outerShdw>
                </a:effectLst>
                <a:latin typeface="Maiandra GD" panose="020E0502030308020204" pitchFamily="34" charset="0"/>
              </a:rPr>
              <a:t>Ap.21:22</a:t>
            </a:r>
            <a:r>
              <a:rPr lang="es-EC" sz="2400" dirty="0">
                <a:effectLst>
                  <a:outerShdw blurRad="38100" dist="38100" dir="2700000" algn="tl">
                    <a:srgbClr val="000000">
                      <a:alpha val="43137"/>
                    </a:srgbClr>
                  </a:outerShdw>
                </a:effectLst>
                <a:latin typeface="Maiandra GD" panose="020E0502030308020204" pitchFamily="34" charset="0"/>
              </a:rPr>
              <a:t>). </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El templo sirve en la tierra como un lugar separado para la búsqueda de la presencia de Dios y la adoración y culto a Su nombre. Además, un templo hace la distinción entre lo sagrado y lo meramente terrenal. En la ciudad de Dios, Él mismo es el templo, y todo está impregnado de Su gloria; no hay distinción.</a:t>
            </a:r>
          </a:p>
          <a:p>
            <a:pPr marL="0" indent="0">
              <a:buNone/>
            </a:pPr>
            <a:r>
              <a:rPr lang="es-EC" sz="2600" b="1" i="1" dirty="0">
                <a:solidFill>
                  <a:srgbClr val="FF0000"/>
                </a:solidFill>
                <a:effectLst>
                  <a:outerShdw blurRad="38100" dist="38100" dir="2700000" algn="tl">
                    <a:srgbClr val="000000">
                      <a:alpha val="43137"/>
                    </a:srgbClr>
                  </a:outerShdw>
                </a:effectLst>
                <a:latin typeface="Maiandra GD" panose="020E0502030308020204" pitchFamily="34" charset="0"/>
              </a:rPr>
              <a:t>Sólo puede ser un templo terrenal</a:t>
            </a:r>
            <a:endParaRPr lang="en-US" sz="2600" dirty="0">
              <a:solidFill>
                <a:srgbClr val="FF0000"/>
              </a:solidFill>
              <a:effectLst>
                <a:outerShdw blurRad="38100" dist="38100" dir="2700000" algn="tl">
                  <a:srgbClr val="000000">
                    <a:alpha val="43137"/>
                  </a:srgbClr>
                </a:outerShdw>
              </a:effectLst>
              <a:latin typeface="Maiandra GD" panose="020E0502030308020204" pitchFamily="34" charset="0"/>
            </a:endParaRP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Es obvio: Si no estará en el cielo, entonces estará en la tierra. Creemos que el que no aparecen las medidas en el templo de Apocalipsis nos debe llevar a entender que se trata del mismo cuyas medidas fueron entregadas al profeta Ezequiel.</a:t>
            </a: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Es lógico pensar que, como al profeta Ezequiel le fueron dadas las dimensiones del futuro templo, y a Juan se le ordenó medir </a:t>
            </a:r>
            <a:r>
              <a:rPr lang="es-EC" sz="2400" i="1" dirty="0">
                <a:effectLst>
                  <a:outerShdw blurRad="38100" dist="38100" dir="2700000" algn="tl">
                    <a:srgbClr val="000000">
                      <a:alpha val="43137"/>
                    </a:srgbClr>
                  </a:outerShdw>
                </a:effectLst>
                <a:latin typeface="Maiandra GD" panose="020E0502030308020204" pitchFamily="34" charset="0"/>
              </a:rPr>
              <a:t>el templo de Dios</a:t>
            </a:r>
            <a:r>
              <a:rPr lang="es-EC" sz="2400" dirty="0">
                <a:effectLst>
                  <a:outerShdw blurRad="38100" dist="38100" dir="2700000" algn="tl">
                    <a:srgbClr val="000000">
                      <a:alpha val="43137"/>
                    </a:srgbClr>
                  </a:outerShdw>
                </a:effectLst>
                <a:latin typeface="Maiandra GD" panose="020E0502030308020204" pitchFamily="34" charset="0"/>
              </a:rPr>
              <a:t>, no se trata de algo simbólico, no es una especie de metáfora. </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endParaRPr lang="en-US" sz="1100" dirty="0">
              <a:effectLst>
                <a:outerShdw blurRad="38100" dist="38100" dir="2700000" algn="tl">
                  <a:srgbClr val="000000">
                    <a:alpha val="43137"/>
                  </a:srgbClr>
                </a:outerShdw>
              </a:effectLst>
              <a:latin typeface="Maiandra GD" panose="020E0502030308020204" pitchFamily="34" charset="0"/>
            </a:endParaRPr>
          </a:p>
          <a:p>
            <a:pPr marL="0" indent="0">
              <a:buNone/>
            </a:pPr>
            <a:endParaRPr lang="en-US" sz="1100" dirty="0">
              <a:effectLst>
                <a:outerShdw blurRad="38100" dist="38100" dir="2700000" algn="tl">
                  <a:srgbClr val="000000">
                    <a:alpha val="43137"/>
                  </a:srgbClr>
                </a:outerShdw>
              </a:effectLst>
              <a:latin typeface="Maiandra GD" panose="020E0502030308020204" pitchFamily="34" charset="0"/>
            </a:endParaRPr>
          </a:p>
          <a:p>
            <a:pPr marL="0" indent="0">
              <a:buNone/>
            </a:pPr>
            <a:endParaRPr lang="en-US" sz="1100" dirty="0"/>
          </a:p>
        </p:txBody>
      </p:sp>
      <p:pic>
        <p:nvPicPr>
          <p:cNvPr id="7" name="Imagen 6">
            <a:extLst>
              <a:ext uri="{FF2B5EF4-FFF2-40B4-BE49-F238E27FC236}">
                <a16:creationId xmlns:a16="http://schemas.microsoft.com/office/drawing/2014/main" id="{ADE22C3D-11C6-6892-9D81-B9619FA646BD}"/>
              </a:ext>
            </a:extLst>
          </p:cNvPr>
          <p:cNvPicPr>
            <a:picLocks noChangeAspect="1"/>
          </p:cNvPicPr>
          <p:nvPr/>
        </p:nvPicPr>
        <p:blipFill>
          <a:blip r:embed="rId2">
            <a:extLst>
              <a:ext uri="{28A0092B-C50C-407E-A947-70E740481C1C}">
                <a14:useLocalDpi xmlns:a14="http://schemas.microsoft.com/office/drawing/2010/main" val="0"/>
              </a:ext>
            </a:extLst>
          </a:blip>
          <a:srcRect l="21816" r="28184"/>
          <a:stretch>
            <a:fillRect/>
          </a:stretch>
        </p:blipFill>
        <p:spPr>
          <a:xfrm>
            <a:off x="6096000" y="10"/>
            <a:ext cx="6095999" cy="6857990"/>
          </a:xfrm>
          <a:prstGeom prst="rect">
            <a:avLst/>
          </a:prstGeom>
        </p:spPr>
      </p:pic>
      <p:sp>
        <p:nvSpPr>
          <p:cNvPr id="54" name="Rectangle 53">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369424" y="3028872"/>
            <a:ext cx="1559464" cy="6106313"/>
          </a:xfrm>
          <a:prstGeom prst="rect">
            <a:avLst/>
          </a:prstGeom>
          <a:gradFill>
            <a:gsLst>
              <a:gs pos="0">
                <a:schemeClr val="accent5">
                  <a:alpha val="77000"/>
                </a:schemeClr>
              </a:gs>
              <a:gs pos="57000">
                <a:schemeClr val="accent5">
                  <a:lumMod val="60000"/>
                  <a:lumOff val="40000"/>
                  <a:alpha val="0"/>
                </a:schemeClr>
              </a:gs>
            </a:gsLst>
            <a:lin ang="11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9C3A50E9-9119-7BC3-083B-2D84CCC78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15441" y="-3760"/>
            <a:ext cx="2176557" cy="6857999"/>
          </a:xfrm>
          <a:prstGeom prst="rect">
            <a:avLst/>
          </a:prstGeom>
          <a:gradFill flip="none" rotWithShape="1">
            <a:gsLst>
              <a:gs pos="0">
                <a:schemeClr val="accent2"/>
              </a:gs>
              <a:gs pos="40000">
                <a:schemeClr val="accent2">
                  <a:alpha val="0"/>
                </a:scheme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096000" y="5502302"/>
            <a:ext cx="6106314" cy="1359456"/>
          </a:xfrm>
          <a:prstGeom prst="rect">
            <a:avLst/>
          </a:prstGeom>
          <a:gradFill flip="none" rotWithShape="1">
            <a:gsLst>
              <a:gs pos="0">
                <a:schemeClr val="accent2">
                  <a:alpha val="89000"/>
                </a:schemeClr>
              </a:gs>
              <a:gs pos="38000">
                <a:schemeClr val="accent5">
                  <a:lumMod val="60000"/>
                  <a:lumOff val="40000"/>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63" name="Rectangle 59">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26892" y="2939627"/>
            <a:ext cx="3162908" cy="3914612"/>
          </a:xfrm>
          <a:prstGeom prst="rect">
            <a:avLst/>
          </a:prstGeom>
          <a:gradFill flip="none" rotWithShape="1">
            <a:gsLst>
              <a:gs pos="0">
                <a:schemeClr val="accent5">
                  <a:lumMod val="60000"/>
                  <a:lumOff val="40000"/>
                </a:schemeClr>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Tree>
    <p:extLst>
      <p:ext uri="{BB962C8B-B14F-4D97-AF65-F5344CB8AC3E}">
        <p14:creationId xmlns:p14="http://schemas.microsoft.com/office/powerpoint/2010/main" val="36557545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0"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edge">
                                      <p:cBhvr>
                                        <p:cTn id="21" dur="2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p:cTn id="26"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7" dur="2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8" dur="2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6" presetClass="entr" presetSubtype="0" fill="hold" nodeType="clickEffect">
                                  <p:stCondLst>
                                    <p:cond delay="0"/>
                                  </p:stCondLst>
                                  <p:iterate type="lt">
                                    <p:tmPct val="10000"/>
                                  </p:iterate>
                                  <p:childTnLst>
                                    <p:set>
                                      <p:cBhvr>
                                        <p:cTn id="33" dur="1" fill="hold">
                                          <p:stCondLst>
                                            <p:cond delay="0"/>
                                          </p:stCondLst>
                                        </p:cTn>
                                        <p:tgtEl>
                                          <p:spTgt spid="3">
                                            <p:txEl>
                                              <p:pRg st="4" end="4"/>
                                            </p:txEl>
                                          </p:spTgt>
                                        </p:tgtEl>
                                        <p:attrNameLst>
                                          <p:attrName>style.visibility</p:attrName>
                                        </p:attrNameLst>
                                      </p:cBhvr>
                                      <p:to>
                                        <p:strVal val="visible"/>
                                      </p:to>
                                    </p:set>
                                    <p:anim by="(-#ppt_w*2)" calcmode="lin" valueType="num">
                                      <p:cBhvr rctx="PPT">
                                        <p:cTn id="34" dur="375" autoRev="1" fill="hold">
                                          <p:stCondLst>
                                            <p:cond delay="0"/>
                                          </p:stCondLst>
                                        </p:cTn>
                                        <p:tgtEl>
                                          <p:spTgt spid="3">
                                            <p:txEl>
                                              <p:pRg st="4" end="4"/>
                                            </p:txEl>
                                          </p:spTgt>
                                        </p:tgtEl>
                                        <p:attrNameLst>
                                          <p:attrName>ppt_w</p:attrName>
                                        </p:attrNameLst>
                                      </p:cBhvr>
                                    </p:anim>
                                    <p:anim by="(#ppt_w*0.50)" calcmode="lin" valueType="num">
                                      <p:cBhvr>
                                        <p:cTn id="35" dur="375" decel="50000" autoRev="1" fill="hold">
                                          <p:stCondLst>
                                            <p:cond delay="0"/>
                                          </p:stCondLst>
                                        </p:cTn>
                                        <p:tgtEl>
                                          <p:spTgt spid="3">
                                            <p:txEl>
                                              <p:pRg st="4" end="4"/>
                                            </p:txEl>
                                          </p:spTgt>
                                        </p:tgtEl>
                                        <p:attrNameLst>
                                          <p:attrName>ppt_x</p:attrName>
                                        </p:attrNameLst>
                                      </p:cBhvr>
                                    </p:anim>
                                    <p:anim from="(-#ppt_h/2)" to="(#ppt_y)" calcmode="lin" valueType="num">
                                      <p:cBhvr>
                                        <p:cTn id="36" dur="750" fill="hold">
                                          <p:stCondLst>
                                            <p:cond delay="0"/>
                                          </p:stCondLst>
                                        </p:cTn>
                                        <p:tgtEl>
                                          <p:spTgt spid="3">
                                            <p:txEl>
                                              <p:pRg st="4" end="4"/>
                                            </p:txEl>
                                          </p:spTgt>
                                        </p:tgtEl>
                                        <p:attrNameLst>
                                          <p:attrName>ppt_y</p:attrName>
                                        </p:attrNameLst>
                                      </p:cBhvr>
                                    </p:anim>
                                    <p:animRot by="21600000">
                                      <p:cBhvr>
                                        <p:cTn id="37" dur="750" fill="hold">
                                          <p:stCondLst>
                                            <p:cond delay="0"/>
                                          </p:stCondLst>
                                        </p:cTn>
                                        <p:tgtEl>
                                          <p:spTgt spid="3">
                                            <p:txEl>
                                              <p:pRg st="4" end="4"/>
                                            </p:txEl>
                                          </p:spTgt>
                                        </p:tgtEl>
                                        <p:attrNameLst>
                                          <p:attrName>r</p:attrName>
                                        </p:attrNameLst>
                                      </p:cBhvr>
                                    </p:animRot>
                                  </p:childTnLst>
                                </p:cTn>
                              </p:par>
                              <p:par>
                                <p:cTn id="38" presetID="22" presetClass="entr" presetSubtype="1"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up)">
                                      <p:cBhvr>
                                        <p:cTn id="40" dur="2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30" presetClass="entr" presetSubtype="0" fill="hold"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fade">
                                      <p:cBhvr>
                                        <p:cTn id="45" dur="800" decel="100000"/>
                                        <p:tgtEl>
                                          <p:spTgt spid="3">
                                            <p:txEl>
                                              <p:pRg st="5" end="5"/>
                                            </p:txEl>
                                          </p:spTgt>
                                        </p:tgtEl>
                                      </p:cBhvr>
                                    </p:animEffect>
                                    <p:anim calcmode="lin" valueType="num">
                                      <p:cBhvr>
                                        <p:cTn id="46" dur="800" decel="100000" fill="hold"/>
                                        <p:tgtEl>
                                          <p:spTgt spid="3">
                                            <p:txEl>
                                              <p:pRg st="5" end="5"/>
                                            </p:txEl>
                                          </p:spTgt>
                                        </p:tgtEl>
                                        <p:attrNameLst>
                                          <p:attrName>style.rotation</p:attrName>
                                        </p:attrNameLst>
                                      </p:cBhvr>
                                      <p:tavLst>
                                        <p:tav tm="0">
                                          <p:val>
                                            <p:fltVal val="-90"/>
                                          </p:val>
                                        </p:tav>
                                        <p:tav tm="100000">
                                          <p:val>
                                            <p:fltVal val="0"/>
                                          </p:val>
                                        </p:tav>
                                      </p:tavLst>
                                    </p:anim>
                                    <p:anim calcmode="lin" valueType="num">
                                      <p:cBhvr>
                                        <p:cTn id="47" dur="800" decel="100000" fill="hold"/>
                                        <p:tgtEl>
                                          <p:spTgt spid="3">
                                            <p:txEl>
                                              <p:pRg st="5" end="5"/>
                                            </p:txEl>
                                          </p:spTgt>
                                        </p:tgtEl>
                                        <p:attrNameLst>
                                          <p:attrName>ppt_x</p:attrName>
                                        </p:attrNameLst>
                                      </p:cBhvr>
                                      <p:tavLst>
                                        <p:tav tm="0">
                                          <p:val>
                                            <p:strVal val="#ppt_x+0.4"/>
                                          </p:val>
                                        </p:tav>
                                        <p:tav tm="100000">
                                          <p:val>
                                            <p:strVal val="#ppt_x-0.05"/>
                                          </p:val>
                                        </p:tav>
                                      </p:tavLst>
                                    </p:anim>
                                    <p:anim calcmode="lin" valueType="num">
                                      <p:cBhvr>
                                        <p:cTn id="48" dur="800" decel="100000" fill="hold"/>
                                        <p:tgtEl>
                                          <p:spTgt spid="3">
                                            <p:txEl>
                                              <p:pRg st="5" end="5"/>
                                            </p:txEl>
                                          </p:spTgt>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3">
                                            <p:txEl>
                                              <p:pRg st="5" end="5"/>
                                            </p:txEl>
                                          </p:spTgt>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3">
                                            <p:txEl>
                                              <p:pRg st="5" end="5"/>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F288C4E-177D-7FA3-F736-75E33FA7C3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372" y="529721"/>
            <a:ext cx="5508563" cy="5700811"/>
          </a:xfrm>
          <a:prstGeom prst="rect">
            <a:avLst/>
          </a:prstGeom>
          <a:effectLst>
            <a:softEdge rad="215900"/>
          </a:effectLst>
        </p:spPr>
      </p:pic>
      <p:sp>
        <p:nvSpPr>
          <p:cNvPr id="3" name="Marcador de contenido 2">
            <a:extLst>
              <a:ext uri="{FF2B5EF4-FFF2-40B4-BE49-F238E27FC236}">
                <a16:creationId xmlns:a16="http://schemas.microsoft.com/office/drawing/2014/main" id="{5358DEEA-8889-E23D-780F-4AA4D09DAEC2}"/>
              </a:ext>
            </a:extLst>
          </p:cNvPr>
          <p:cNvSpPr>
            <a:spLocks noGrp="1"/>
          </p:cNvSpPr>
          <p:nvPr>
            <p:ph idx="1"/>
          </p:nvPr>
        </p:nvSpPr>
        <p:spPr>
          <a:xfrm>
            <a:off x="5845236" y="280497"/>
            <a:ext cx="6028392" cy="6150581"/>
          </a:xfrm>
        </p:spPr>
        <p:txBody>
          <a:bodyPr>
            <a:normAutofit lnSpcReduction="10000"/>
          </a:bodyPr>
          <a:lstStyle/>
          <a:p>
            <a:pPr marL="0" indent="0">
              <a:buNone/>
            </a:pPr>
            <a:r>
              <a:rPr lang="es-EC" b="1" i="1" dirty="0">
                <a:ln>
                  <a:solidFill>
                    <a:srgbClr val="FF0000"/>
                  </a:solidFill>
                </a:ln>
                <a:effectLst>
                  <a:outerShdw blurRad="38100" dist="38100" dir="2700000" algn="tl">
                    <a:srgbClr val="000000">
                      <a:alpha val="43137"/>
                    </a:srgbClr>
                  </a:outerShdw>
                </a:effectLst>
                <a:latin typeface="Maiandra GD" panose="020E0502030308020204" pitchFamily="34" charset="0"/>
              </a:rPr>
              <a:t>Textos bíblicos que confirman que habrá un tercer templo.</a:t>
            </a:r>
            <a:endParaRPr lang="en-US" dirty="0">
              <a:ln>
                <a:solidFill>
                  <a:srgbClr val="FF0000"/>
                </a:solidFill>
              </a:ln>
              <a:effectLst>
                <a:outerShdw blurRad="38100" dist="38100" dir="2700000" algn="tl">
                  <a:srgbClr val="000000">
                    <a:alpha val="43137"/>
                  </a:srgbClr>
                </a:outerShdw>
              </a:effectLst>
              <a:latin typeface="Maiandra GD" panose="020E0502030308020204" pitchFamily="34" charset="0"/>
            </a:endParaRP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Aunque no hay ninguna mención literal de un </a:t>
            </a:r>
            <a:r>
              <a:rPr lang="es-EC" sz="2400" i="1" dirty="0">
                <a:effectLst>
                  <a:outerShdw blurRad="38100" dist="38100" dir="2700000" algn="tl">
                    <a:srgbClr val="000000">
                      <a:alpha val="43137"/>
                    </a:srgbClr>
                  </a:outerShdw>
                </a:effectLst>
                <a:latin typeface="Maiandra GD" panose="020E0502030308020204" pitchFamily="34" charset="0"/>
              </a:rPr>
              <a:t>“tercer templo”</a:t>
            </a:r>
            <a:r>
              <a:rPr lang="es-EC" sz="2400" dirty="0">
                <a:effectLst>
                  <a:outerShdw blurRad="38100" dist="38100" dir="2700000" algn="tl">
                    <a:srgbClr val="000000">
                      <a:alpha val="43137"/>
                    </a:srgbClr>
                  </a:outerShdw>
                </a:effectLst>
                <a:latin typeface="Maiandra GD" panose="020E0502030308020204" pitchFamily="34" charset="0"/>
              </a:rPr>
              <a:t>, estas citas nos conducen a entender que sí lo habrá:</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400" b="1" dirty="0">
                <a:solidFill>
                  <a:srgbClr val="0000FF"/>
                </a:solidFill>
                <a:effectLst>
                  <a:outerShdw blurRad="38100" dist="38100" dir="2700000" algn="tl">
                    <a:srgbClr val="000000">
                      <a:alpha val="43137"/>
                    </a:srgbClr>
                  </a:outerShdw>
                </a:effectLst>
                <a:latin typeface="Maiandra GD" panose="020E0502030308020204" pitchFamily="34" charset="0"/>
              </a:rPr>
              <a:t>Daniel 9:27.  </a:t>
            </a:r>
            <a:r>
              <a:rPr lang="es-EC" sz="2400" dirty="0">
                <a:effectLst>
                  <a:outerShdw blurRad="38100" dist="38100" dir="2700000" algn="tl">
                    <a:srgbClr val="000000">
                      <a:alpha val="43137"/>
                    </a:srgbClr>
                  </a:outerShdw>
                </a:effectLst>
                <a:latin typeface="Maiandra GD" panose="020E0502030308020204" pitchFamily="34" charset="0"/>
              </a:rPr>
              <a:t>Este texto habla de un personaje, un líder que hará un pacto con muchos y, </a:t>
            </a:r>
            <a:r>
              <a:rPr lang="es-EC" sz="2400" i="1" dirty="0">
                <a:effectLst>
                  <a:outerShdw blurRad="38100" dist="38100" dir="2700000" algn="tl">
                    <a:srgbClr val="000000">
                      <a:alpha val="43137"/>
                    </a:srgbClr>
                  </a:outerShdw>
                </a:effectLst>
                <a:latin typeface="Maiandra GD" panose="020E0502030308020204" pitchFamily="34" charset="0"/>
              </a:rPr>
              <a:t>a la mitad de la semana </a:t>
            </a:r>
            <a:r>
              <a:rPr lang="es-EC" sz="2400" dirty="0">
                <a:effectLst>
                  <a:outerShdw blurRad="38100" dist="38100" dir="2700000" algn="tl">
                    <a:srgbClr val="000000">
                      <a:alpha val="43137"/>
                    </a:srgbClr>
                  </a:outerShdw>
                </a:effectLst>
                <a:latin typeface="Maiandra GD" panose="020E0502030308020204" pitchFamily="34" charset="0"/>
              </a:rPr>
              <a:t>(lenguaje profético que representa 3 años y medio, porque una semana profética equivale a 7 años), </a:t>
            </a:r>
            <a:r>
              <a:rPr lang="es-EC" sz="2400" b="1" i="1" dirty="0">
                <a:effectLst>
                  <a:outerShdw blurRad="38100" dist="38100" dir="2700000" algn="tl">
                    <a:srgbClr val="000000">
                      <a:alpha val="43137"/>
                    </a:srgbClr>
                  </a:outerShdw>
                </a:effectLst>
                <a:latin typeface="Maiandra GD" panose="020E0502030308020204" pitchFamily="34" charset="0"/>
              </a:rPr>
              <a:t>“hará cesar el sacrificio y la ofrenda”</a:t>
            </a:r>
            <a:r>
              <a:rPr lang="es-EC" sz="2400" dirty="0">
                <a:effectLst>
                  <a:outerShdw blurRad="38100" dist="38100" dir="2700000" algn="tl">
                    <a:srgbClr val="000000">
                      <a:alpha val="43137"/>
                    </a:srgbClr>
                  </a:outerShdw>
                </a:effectLst>
                <a:latin typeface="Maiandra GD" panose="020E0502030308020204" pitchFamily="34" charset="0"/>
              </a:rPr>
              <a:t>, lo que deja entender que se habrá reanudado el ritual de sacrificios en Israel, lo que sucede en un templo.</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r>
              <a:rPr lang="es-EC" sz="2400" b="1" dirty="0">
                <a:solidFill>
                  <a:srgbClr val="0000FF"/>
                </a:solidFill>
                <a:effectLst>
                  <a:outerShdw blurRad="38100" dist="38100" dir="2700000" algn="tl">
                    <a:srgbClr val="000000">
                      <a:alpha val="43137"/>
                    </a:srgbClr>
                  </a:outerShdw>
                </a:effectLst>
                <a:latin typeface="Maiandra GD" panose="020E0502030308020204" pitchFamily="34" charset="0"/>
              </a:rPr>
              <a:t>Daniel 9:27; 11:31; Mateo 24:15.  </a:t>
            </a:r>
            <a:r>
              <a:rPr lang="es-EC" sz="2400" dirty="0">
                <a:effectLst>
                  <a:outerShdw blurRad="38100" dist="38100" dir="2700000" algn="tl">
                    <a:srgbClr val="000000">
                      <a:alpha val="43137"/>
                    </a:srgbClr>
                  </a:outerShdw>
                </a:effectLst>
                <a:latin typeface="Maiandra GD" panose="020E0502030308020204" pitchFamily="34" charset="0"/>
              </a:rPr>
              <a:t>Estos textos señalan que se instalará una profanación horrorosa “en el lugar santo”, lo que habla de un templo.</a:t>
            </a:r>
            <a:endParaRPr lang="en-US" sz="2400" dirty="0">
              <a:effectLst>
                <a:outerShdw blurRad="38100" dist="38100" dir="2700000" algn="tl">
                  <a:srgbClr val="000000">
                    <a:alpha val="43137"/>
                  </a:srgbClr>
                </a:outerShdw>
              </a:effectLst>
              <a:latin typeface="Maiandra GD" panose="020E0502030308020204" pitchFamily="34" charset="0"/>
            </a:endParaRPr>
          </a:p>
          <a:p>
            <a:pPr marL="0" indent="0">
              <a:buNone/>
            </a:pPr>
            <a:endParaRPr lang="en-US" sz="1100" dirty="0"/>
          </a:p>
        </p:txBody>
      </p:sp>
      <p:grpSp>
        <p:nvGrpSpPr>
          <p:cNvPr id="10" name="Group 9">
            <a:extLst>
              <a:ext uri="{FF2B5EF4-FFF2-40B4-BE49-F238E27FC236}">
                <a16:creationId xmlns:a16="http://schemas.microsoft.com/office/drawing/2014/main" id="{31C49F18-8757-4E87-5C2E-9D6D7B82BA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1" name="Rectangle 10">
              <a:extLst>
                <a:ext uri="{FF2B5EF4-FFF2-40B4-BE49-F238E27FC236}">
                  <a16:creationId xmlns:a16="http://schemas.microsoft.com/office/drawing/2014/main" id="{25C84D91-E5BF-B919-ACEF-4A25262CEE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D889E38-27CA-E23F-B646-8D7B4BB17D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16337991"/>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nodeType="clickEffect">
                                  <p:stCondLst>
                                    <p:cond delay="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0"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edg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3"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heel(3)">
                                      <p:cBhvr>
                                        <p:cTn id="29" dur="2000"/>
                                        <p:tgtEl>
                                          <p:spTgt spid="5"/>
                                        </p:tgtEl>
                                      </p:cBhvr>
                                    </p:animEffect>
                                  </p:childTnLst>
                                </p:cTn>
                              </p:par>
                              <p:par>
                                <p:cTn id="30" presetID="2" presetClass="entr" presetSubtype="3" fill="hold" nodeType="with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225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33" dur="225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C05FE958-7C38-CF93-27A2-1448D1CBD714}"/>
              </a:ext>
            </a:extLst>
          </p:cNvPr>
          <p:cNvPicPr>
            <a:picLocks noChangeAspect="1"/>
          </p:cNvPicPr>
          <p:nvPr/>
        </p:nvPicPr>
        <p:blipFill>
          <a:blip r:embed="rId2">
            <a:extLst>
              <a:ext uri="{28A0092B-C50C-407E-A947-70E740481C1C}">
                <a14:useLocalDpi xmlns:a14="http://schemas.microsoft.com/office/drawing/2010/main" val="0"/>
              </a:ext>
            </a:extLst>
          </a:blip>
          <a:srcRect l="12089" r="8600"/>
          <a:stretch>
            <a:fillRect/>
          </a:stretch>
        </p:blipFill>
        <p:spPr>
          <a:xfrm>
            <a:off x="1" y="10"/>
            <a:ext cx="9669642" cy="6857990"/>
          </a:xfrm>
          <a:prstGeom prst="rect">
            <a:avLst/>
          </a:prstGeom>
        </p:spPr>
      </p:pic>
      <p:sp>
        <p:nvSpPr>
          <p:cNvPr id="23" name="Rectangle 2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CE78CF46-7E42-43CC-A5BF-F420F4F2A2AA}"/>
              </a:ext>
            </a:extLst>
          </p:cNvPr>
          <p:cNvSpPr>
            <a:spLocks noGrp="1"/>
          </p:cNvSpPr>
          <p:nvPr>
            <p:ph idx="1"/>
          </p:nvPr>
        </p:nvSpPr>
        <p:spPr>
          <a:xfrm>
            <a:off x="6609806" y="235131"/>
            <a:ext cx="5421085" cy="6426926"/>
          </a:xfrm>
        </p:spPr>
        <p:txBody>
          <a:bodyPr>
            <a:normAutofit/>
          </a:bodyPr>
          <a:lstStyle/>
          <a:p>
            <a:pPr marL="0" indent="0">
              <a:buNone/>
            </a:pPr>
            <a:r>
              <a:rPr lang="es-EC" sz="32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2 Tesalonicenses 2:3-4</a:t>
            </a:r>
            <a:r>
              <a:rPr lang="es-EC" sz="3200" b="1" dirty="0">
                <a:effectLst>
                  <a:outerShdw blurRad="38100" dist="38100" dir="2700000" algn="tl">
                    <a:srgbClr val="000000">
                      <a:alpha val="43137"/>
                    </a:srgbClr>
                  </a:outerShdw>
                </a:effectLst>
                <a:latin typeface="Maiandra GD" panose="020E0502030308020204" pitchFamily="34" charset="0"/>
              </a:rPr>
              <a:t>. </a:t>
            </a:r>
            <a:r>
              <a:rPr lang="es-EC" sz="3200" dirty="0">
                <a:effectLst>
                  <a:outerShdw blurRad="38100" dist="38100" dir="2700000" algn="tl">
                    <a:srgbClr val="000000">
                      <a:alpha val="43137"/>
                    </a:srgbClr>
                  </a:outerShdw>
                </a:effectLst>
                <a:latin typeface="Maiandra GD" panose="020E0502030308020204" pitchFamily="34" charset="0"/>
              </a:rPr>
              <a:t>Pablo nos habla aquí de la manifestación del </a:t>
            </a:r>
            <a:r>
              <a:rPr lang="es-EC" sz="3200" i="1" dirty="0">
                <a:effectLst>
                  <a:outerShdw blurRad="38100" dist="38100" dir="2700000" algn="tl">
                    <a:srgbClr val="000000">
                      <a:alpha val="43137"/>
                    </a:srgbClr>
                  </a:outerShdw>
                </a:effectLst>
                <a:latin typeface="Maiandra GD" panose="020E0502030308020204" pitchFamily="34" charset="0"/>
              </a:rPr>
              <a:t>“hombre de pecado, el hijo de perdición”</a:t>
            </a:r>
            <a:r>
              <a:rPr lang="es-EC" sz="3200" dirty="0">
                <a:effectLst>
                  <a:outerShdw blurRad="38100" dist="38100" dir="2700000" algn="tl">
                    <a:srgbClr val="000000">
                      <a:alpha val="43137"/>
                    </a:srgbClr>
                  </a:outerShdw>
                </a:effectLst>
                <a:latin typeface="Maiandra GD" panose="020E0502030308020204" pitchFamily="34" charset="0"/>
              </a:rPr>
              <a:t>, y dice que se sentará </a:t>
            </a:r>
            <a:r>
              <a:rPr lang="es-EC" sz="3200" i="1" dirty="0">
                <a:effectLst>
                  <a:outerShdw blurRad="38100" dist="38100" dir="2700000" algn="tl">
                    <a:srgbClr val="000000">
                      <a:alpha val="43137"/>
                    </a:srgbClr>
                  </a:outerShdw>
                </a:effectLst>
                <a:latin typeface="Maiandra GD" panose="020E0502030308020204" pitchFamily="34" charset="0"/>
              </a:rPr>
              <a:t>“en el templo de Dios”</a:t>
            </a:r>
            <a:r>
              <a:rPr lang="es-EC" sz="3200" dirty="0">
                <a:effectLst>
                  <a:outerShdw blurRad="38100" dist="38100" dir="2700000" algn="tl">
                    <a:srgbClr val="000000">
                      <a:alpha val="43137"/>
                    </a:srgbClr>
                  </a:outerShdw>
                </a:effectLst>
                <a:latin typeface="Maiandra GD" panose="020E0502030308020204" pitchFamily="34" charset="0"/>
              </a:rPr>
              <a:t>, como si fuera Dios mismo. </a:t>
            </a:r>
          </a:p>
          <a:p>
            <a:pPr marL="0" indent="0">
              <a:buNone/>
            </a:pPr>
            <a:r>
              <a:rPr lang="es-EC" sz="3200" dirty="0">
                <a:effectLst>
                  <a:outerShdw blurRad="38100" dist="38100" dir="2700000" algn="tl">
                    <a:srgbClr val="000000">
                      <a:alpha val="43137"/>
                    </a:srgbClr>
                  </a:outerShdw>
                </a:effectLst>
                <a:latin typeface="Maiandra GD" panose="020E0502030308020204" pitchFamily="34" charset="0"/>
              </a:rPr>
              <a:t>No dejemos pasar de largo esta coincidencia escritural: En </a:t>
            </a:r>
            <a:r>
              <a:rPr lang="es-EC" sz="3200" b="1" dirty="0">
                <a:ln>
                  <a:solidFill>
                    <a:srgbClr val="0000FF"/>
                  </a:solidFill>
                </a:ln>
                <a:effectLst>
                  <a:outerShdw blurRad="38100" dist="38100" dir="2700000" algn="tl">
                    <a:srgbClr val="000000">
                      <a:alpha val="43137"/>
                    </a:srgbClr>
                  </a:outerShdw>
                </a:effectLst>
                <a:latin typeface="Maiandra GD" panose="020E0502030308020204" pitchFamily="34" charset="0"/>
              </a:rPr>
              <a:t>Ap.11:1 </a:t>
            </a:r>
            <a:r>
              <a:rPr lang="es-EC" sz="3200" dirty="0">
                <a:effectLst>
                  <a:outerShdw blurRad="38100" dist="38100" dir="2700000" algn="tl">
                    <a:srgbClr val="000000">
                      <a:alpha val="43137"/>
                    </a:srgbClr>
                  </a:outerShdw>
                </a:effectLst>
                <a:latin typeface="Maiandra GD" panose="020E0502030308020204" pitchFamily="34" charset="0"/>
              </a:rPr>
              <a:t>leemos </a:t>
            </a:r>
            <a:r>
              <a:rPr lang="es-EC" sz="3200" i="1" dirty="0">
                <a:effectLst>
                  <a:outerShdw blurRad="38100" dist="38100" dir="2700000" algn="tl">
                    <a:srgbClr val="000000">
                      <a:alpha val="43137"/>
                    </a:srgbClr>
                  </a:outerShdw>
                </a:effectLst>
                <a:latin typeface="Maiandra GD" panose="020E0502030308020204" pitchFamily="34" charset="0"/>
              </a:rPr>
              <a:t>“el templo de Dios”</a:t>
            </a:r>
            <a:r>
              <a:rPr lang="es-EC" sz="3200" dirty="0">
                <a:effectLst>
                  <a:outerShdw blurRad="38100" dist="38100" dir="2700000" algn="tl">
                    <a:srgbClr val="000000">
                      <a:alpha val="43137"/>
                    </a:srgbClr>
                  </a:outerShdw>
                </a:effectLst>
                <a:latin typeface="Maiandra GD" panose="020E0502030308020204" pitchFamily="34" charset="0"/>
              </a:rPr>
              <a:t>, las mismas palabras que vemos en </a:t>
            </a:r>
            <a:r>
              <a:rPr lang="es-EC" sz="3200" b="1" dirty="0">
                <a:ln>
                  <a:solidFill>
                    <a:srgbClr val="0000FF"/>
                  </a:solidFill>
                </a:ln>
                <a:effectLst>
                  <a:outerShdw blurRad="38100" dist="38100" dir="2700000" algn="tl">
                    <a:srgbClr val="000000">
                      <a:alpha val="43137"/>
                    </a:srgbClr>
                  </a:outerShdw>
                </a:effectLst>
                <a:latin typeface="Maiandra GD" panose="020E0502030308020204" pitchFamily="34" charset="0"/>
              </a:rPr>
              <a:t>2 Tes.2:4</a:t>
            </a:r>
            <a:r>
              <a:rPr lang="es-EC" sz="3200" dirty="0">
                <a:effectLst>
                  <a:outerShdw blurRad="38100" dist="38100" dir="2700000" algn="tl">
                    <a:srgbClr val="000000">
                      <a:alpha val="43137"/>
                    </a:srgbClr>
                  </a:outerShdw>
                </a:effectLst>
                <a:latin typeface="Maiandra GD" panose="020E0502030308020204" pitchFamily="34" charset="0"/>
              </a:rPr>
              <a:t>.</a:t>
            </a:r>
          </a:p>
          <a:p>
            <a:pPr marL="0" indent="0">
              <a:buNone/>
            </a:pPr>
            <a:endParaRPr lang="en-US" sz="2000" dirty="0">
              <a:effectLst>
                <a:outerShdw blurRad="38100" dist="38100" dir="2700000" algn="tl">
                  <a:srgbClr val="000000">
                    <a:alpha val="43137"/>
                  </a:srgbClr>
                </a:outerShdw>
              </a:effectLst>
              <a:latin typeface="Maiandra GD" panose="020E0502030308020204" pitchFamily="34" charset="0"/>
            </a:endParaRPr>
          </a:p>
          <a:p>
            <a:pPr marL="0" indent="0">
              <a:buNone/>
            </a:pPr>
            <a:endParaRPr lang="en-US" sz="2000" dirty="0"/>
          </a:p>
        </p:txBody>
      </p:sp>
    </p:spTree>
    <p:extLst>
      <p:ext uri="{BB962C8B-B14F-4D97-AF65-F5344CB8AC3E}">
        <p14:creationId xmlns:p14="http://schemas.microsoft.com/office/powerpoint/2010/main" val="2635797033"/>
      </p:ext>
    </p:extLst>
  </p:cSld>
  <p:clrMapOvr>
    <a:masterClrMapping/>
  </p:clrMapOvr>
  <mc:AlternateContent xmlns:mc="http://schemas.openxmlformats.org/markup-compatibility/2006">
    <mc:Choice xmlns:p14="http://schemas.microsoft.com/office/powerpoint/2010/main" Requires="p14">
      <p:transition spd="slow" p14:dur="4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3000"/>
                                        <p:tgtEl>
                                          <p:spTgt spid="3">
                                            <p:txEl>
                                              <p:pRg st="0" end="0"/>
                                            </p:txEl>
                                          </p:spTgt>
                                        </p:tgtEl>
                                      </p:cBhvr>
                                    </p:animEffect>
                                  </p:childTnLst>
                                </p:cTn>
                              </p:par>
                            </p:childTnLst>
                          </p:cTn>
                        </p:par>
                        <p:par>
                          <p:cTn id="8" fill="hold">
                            <p:stCondLst>
                              <p:cond delay="3000"/>
                            </p:stCondLst>
                            <p:childTnLst>
                              <p:par>
                                <p:cTn id="9" presetID="6"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ircle(in)">
                                      <p:cBhvr>
                                        <p:cTn id="11" dur="2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32"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ircle(out)">
                                      <p:cBhvr>
                                        <p:cTn id="16"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E832E50B-D93B-4118-4E47-1F2BB2B91605}"/>
              </a:ext>
            </a:extLst>
          </p:cNvPr>
          <p:cNvSpPr>
            <a:spLocks noGrp="1"/>
          </p:cNvSpPr>
          <p:nvPr>
            <p:ph idx="1"/>
          </p:nvPr>
        </p:nvSpPr>
        <p:spPr>
          <a:xfrm>
            <a:off x="130630" y="124096"/>
            <a:ext cx="6159136" cy="6596743"/>
          </a:xfrm>
        </p:spPr>
        <p:txBody>
          <a:bodyPr>
            <a:normAutofit lnSpcReduction="10000"/>
          </a:bodyPr>
          <a:lstStyle/>
          <a:p>
            <a:pPr marL="0" indent="0">
              <a:buNone/>
            </a:pPr>
            <a:r>
              <a:rPr lang="es-EC" sz="3200" b="1" i="1" dirty="0">
                <a:solidFill>
                  <a:srgbClr val="FF0000"/>
                </a:solidFill>
                <a:effectLst>
                  <a:outerShdw blurRad="38100" dist="38100" dir="2700000" algn="tl">
                    <a:srgbClr val="000000">
                      <a:alpha val="43137"/>
                    </a:srgbClr>
                  </a:outerShdw>
                </a:effectLst>
                <a:latin typeface="Maiandra GD" panose="020E0502030308020204" pitchFamily="34" charset="0"/>
              </a:rPr>
              <a:t>Una realidad que debe ser conocida</a:t>
            </a:r>
            <a:endParaRPr lang="en-US" sz="3200" dirty="0">
              <a:solidFill>
                <a:srgbClr val="FF0000"/>
              </a:solidFill>
              <a:effectLst>
                <a:outerShdw blurRad="38100" dist="38100" dir="2700000" algn="tl">
                  <a:srgbClr val="000000">
                    <a:alpha val="43137"/>
                  </a:srgbClr>
                </a:outerShdw>
              </a:effectLst>
              <a:latin typeface="Maiandra GD" panose="020E0502030308020204" pitchFamily="34" charset="0"/>
            </a:endParaRPr>
          </a:p>
          <a:p>
            <a:pPr marL="0" indent="0">
              <a:buNone/>
            </a:pPr>
            <a:r>
              <a:rPr lang="es-EC" dirty="0">
                <a:effectLst>
                  <a:outerShdw blurRad="38100" dist="38100" dir="2700000" algn="tl">
                    <a:srgbClr val="000000">
                      <a:alpha val="43137"/>
                    </a:srgbClr>
                  </a:outerShdw>
                </a:effectLst>
                <a:latin typeface="Maiandra GD" panose="020E0502030308020204" pitchFamily="34" charset="0"/>
              </a:rPr>
              <a:t>Hay dos organizaciones religiosas judías de estos años – el </a:t>
            </a:r>
            <a:r>
              <a:rPr lang="es-EC" b="1" i="1" dirty="0">
                <a:effectLst>
                  <a:outerShdw blurRad="38100" dist="38100" dir="2700000" algn="tl">
                    <a:srgbClr val="000000">
                      <a:alpha val="43137"/>
                    </a:srgbClr>
                  </a:outerShdw>
                </a:effectLst>
                <a:latin typeface="Maiandra GD" panose="020E0502030308020204" pitchFamily="34" charset="0"/>
              </a:rPr>
              <a:t>Instituto del Templo </a:t>
            </a:r>
            <a:r>
              <a:rPr lang="es-EC" dirty="0">
                <a:effectLst>
                  <a:outerShdw blurRad="38100" dist="38100" dir="2700000" algn="tl">
                    <a:srgbClr val="000000">
                      <a:alpha val="43137"/>
                    </a:srgbClr>
                  </a:outerShdw>
                </a:effectLst>
                <a:latin typeface="Maiandra GD" panose="020E0502030308020204" pitchFamily="34" charset="0"/>
              </a:rPr>
              <a:t> y </a:t>
            </a:r>
            <a:r>
              <a:rPr lang="es-EC" b="1" i="1" dirty="0">
                <a:effectLst>
                  <a:outerShdw blurRad="38100" dist="38100" dir="2700000" algn="tl">
                    <a:srgbClr val="000000">
                      <a:alpha val="43137"/>
                    </a:srgbClr>
                  </a:outerShdw>
                </a:effectLst>
                <a:latin typeface="Maiandra GD" panose="020E0502030308020204" pitchFamily="34" charset="0"/>
              </a:rPr>
              <a:t>El Movimiento de los Fieles del Monte del Templo</a:t>
            </a:r>
            <a:r>
              <a:rPr lang="es-EC" dirty="0">
                <a:effectLst>
                  <a:outerShdw blurRad="38100" dist="38100" dir="2700000" algn="tl">
                    <a:srgbClr val="000000">
                      <a:alpha val="43137"/>
                    </a:srgbClr>
                  </a:outerShdw>
                </a:effectLst>
                <a:latin typeface="Maiandra GD" panose="020E0502030308020204" pitchFamily="34" charset="0"/>
              </a:rPr>
              <a:t> – que estudian la posibilidad de la construcción y del servicio del templo, y preparan utensilios y vestimentas sacerdotales, promoviendo el restablecimiento del ritual del culto en el templo. Tienen un museo en Jerusalén donde exhiben objetos que consideran aptos para un futuro templo, incluido un altar de piedra transportable. El </a:t>
            </a:r>
            <a:r>
              <a:rPr lang="es-EC" b="1" i="1" dirty="0">
                <a:effectLst>
                  <a:outerShdw blurRad="38100" dist="38100" dir="2700000" algn="tl">
                    <a:srgbClr val="000000">
                      <a:alpha val="43137"/>
                    </a:srgbClr>
                  </a:outerShdw>
                </a:effectLst>
                <a:latin typeface="Maiandra GD" panose="020E0502030308020204" pitchFamily="34" charset="0"/>
              </a:rPr>
              <a:t>Instituto del Templo</a:t>
            </a:r>
            <a:r>
              <a:rPr lang="es-EC" dirty="0">
                <a:effectLst>
                  <a:outerShdw blurRad="38100" dist="38100" dir="2700000" algn="tl">
                    <a:srgbClr val="000000">
                      <a:alpha val="43137"/>
                    </a:srgbClr>
                  </a:outerShdw>
                </a:effectLst>
                <a:latin typeface="Maiandra GD" panose="020E0502030308020204" pitchFamily="34" charset="0"/>
              </a:rPr>
              <a:t> asegura que en un lugar bajo el Monte del Templo se encuentra protegida </a:t>
            </a:r>
            <a:r>
              <a:rPr lang="es-EC" b="1" dirty="0">
                <a:effectLst>
                  <a:outerShdw blurRad="38100" dist="38100" dir="2700000" algn="tl">
                    <a:srgbClr val="000000">
                      <a:alpha val="43137"/>
                    </a:srgbClr>
                  </a:outerShdw>
                </a:effectLst>
                <a:latin typeface="Maiandra GD" panose="020E0502030308020204" pitchFamily="34" charset="0"/>
              </a:rPr>
              <a:t>el arca original</a:t>
            </a:r>
            <a:r>
              <a:rPr lang="es-EC" dirty="0">
                <a:effectLst>
                  <a:outerShdw blurRad="38100" dist="38100" dir="2700000" algn="tl">
                    <a:srgbClr val="000000">
                      <a:alpha val="43137"/>
                    </a:srgbClr>
                  </a:outerShdw>
                </a:effectLst>
                <a:latin typeface="Maiandra GD" panose="020E0502030308020204" pitchFamily="34" charset="0"/>
              </a:rPr>
              <a:t>. </a:t>
            </a:r>
            <a:endParaRPr lang="en-US" dirty="0">
              <a:effectLst>
                <a:outerShdw blurRad="38100" dist="38100" dir="2700000" algn="tl">
                  <a:srgbClr val="000000">
                    <a:alpha val="43137"/>
                  </a:srgbClr>
                </a:outerShdw>
              </a:effectLst>
              <a:latin typeface="Maiandra GD" panose="020E0502030308020204" pitchFamily="34" charset="0"/>
            </a:endParaRPr>
          </a:p>
          <a:p>
            <a:pPr marL="0" indent="0">
              <a:buNone/>
            </a:pPr>
            <a:endParaRPr lang="en-US" sz="1700" dirty="0"/>
          </a:p>
        </p:txBody>
      </p:sp>
      <p:pic>
        <p:nvPicPr>
          <p:cNvPr id="6" name="Imagen 5" descr="Actividad del Instituto del Templo: los utensilios del Templo Uno de los  proyectos más importantes y significativos del Instituto del Templo es la  recreación de los utensilios del Templo. No se trata">
            <a:extLst>
              <a:ext uri="{FF2B5EF4-FFF2-40B4-BE49-F238E27FC236}">
                <a16:creationId xmlns:a16="http://schemas.microsoft.com/office/drawing/2014/main" id="{A8E838D6-8123-85AB-3599-E98290460FBB}"/>
              </a:ext>
            </a:extLst>
          </p:cNvPr>
          <p:cNvPicPr>
            <a:picLocks noChangeAspect="1"/>
          </p:cNvPicPr>
          <p:nvPr/>
        </p:nvPicPr>
        <p:blipFill>
          <a:blip r:embed="rId2"/>
          <a:srcRect l="8704" r="4350"/>
          <a:stretch>
            <a:fillRect/>
          </a:stretch>
        </p:blipFill>
        <p:spPr>
          <a:xfrm>
            <a:off x="6229215" y="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507052038"/>
      </p:ext>
    </p:extLst>
  </p:cSld>
  <p:clrMapOvr>
    <a:masterClrMapping/>
  </p:clrMapOvr>
  <mc:AlternateContent xmlns:mc="http://schemas.openxmlformats.org/markup-compatibility/2006">
    <mc:Choice xmlns:p14="http://schemas.microsoft.com/office/powerpoint/2010/main" Requires="p14">
      <p:transition spd="slow" p14:dur="275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nodeType="clickEffect">
                                  <p:stCondLst>
                                    <p:cond delay="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 by="(-#ppt_w*2)" calcmode="lin" valueType="num">
                                      <p:cBhvr rctx="PPT">
                                        <p:cTn id="13" dur="250" autoRev="1" fill="hold">
                                          <p:stCondLst>
                                            <p:cond delay="0"/>
                                          </p:stCondLst>
                                        </p:cTn>
                                        <p:tgtEl>
                                          <p:spTgt spid="3">
                                            <p:txEl>
                                              <p:pRg st="1" end="1"/>
                                            </p:txEl>
                                          </p:spTgt>
                                        </p:tgtEl>
                                        <p:attrNameLst>
                                          <p:attrName>ppt_w</p:attrName>
                                        </p:attrNameLst>
                                      </p:cBhvr>
                                    </p:anim>
                                    <p:anim by="(#ppt_w*0.50)" calcmode="lin" valueType="num">
                                      <p:cBhvr>
                                        <p:cTn id="14" dur="250" decel="50000" autoRev="1" fill="hold">
                                          <p:stCondLst>
                                            <p:cond delay="0"/>
                                          </p:stCondLst>
                                        </p:cTn>
                                        <p:tgtEl>
                                          <p:spTgt spid="3">
                                            <p:txEl>
                                              <p:pRg st="1" end="1"/>
                                            </p:txEl>
                                          </p:spTgt>
                                        </p:tgtEl>
                                        <p:attrNameLst>
                                          <p:attrName>ppt_x</p:attrName>
                                        </p:attrNameLst>
                                      </p:cBhvr>
                                    </p:anim>
                                    <p:anim from="(-#ppt_h/2)" to="(#ppt_y)" calcmode="lin" valueType="num">
                                      <p:cBhvr>
                                        <p:cTn id="15" dur="500" fill="hold">
                                          <p:stCondLst>
                                            <p:cond delay="0"/>
                                          </p:stCondLst>
                                        </p:cTn>
                                        <p:tgtEl>
                                          <p:spTgt spid="3">
                                            <p:txEl>
                                              <p:pRg st="1" end="1"/>
                                            </p:txEl>
                                          </p:spTgt>
                                        </p:tgtEl>
                                        <p:attrNameLst>
                                          <p:attrName>ppt_y</p:attrName>
                                        </p:attrNameLst>
                                      </p:cBhvr>
                                    </p:anim>
                                    <p:animRot by="21600000">
                                      <p:cBhvr>
                                        <p:cTn id="16" dur="500" fill="hold">
                                          <p:stCondLst>
                                            <p:cond delay="0"/>
                                          </p:stCondLst>
                                        </p:cTn>
                                        <p:tgtEl>
                                          <p:spTgt spid="3">
                                            <p:txEl>
                                              <p:pRg st="1" end="1"/>
                                            </p:txEl>
                                          </p:spTgt>
                                        </p:tgtEl>
                                        <p:attrNameLst>
                                          <p:attrName>r</p:attrName>
                                        </p:attrNameLst>
                                      </p:cBhvr>
                                    </p:animRot>
                                  </p:childTnLst>
                                </p:cTn>
                              </p:par>
                            </p:childTnLst>
                          </p:cTn>
                        </p:par>
                        <p:par>
                          <p:cTn id="17" fill="hold">
                            <p:stCondLst>
                              <p:cond delay="24650"/>
                            </p:stCondLst>
                            <p:childTnLst>
                              <p:par>
                                <p:cTn id="18" presetID="21"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heel(8)">
                                      <p:cBhvr>
                                        <p:cTn id="20" dur="3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TotalTime>
  <Words>791</Words>
  <Application>Microsoft Office PowerPoint</Application>
  <PresentationFormat>Panorámica</PresentationFormat>
  <Paragraphs>24</Paragraphs>
  <Slides>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vt:i4>
      </vt:variant>
    </vt:vector>
  </HeadingPairs>
  <TitlesOfParts>
    <vt:vector size="13" baseType="lpstr">
      <vt:lpstr>Aptos</vt:lpstr>
      <vt:lpstr>Aptos Display</vt:lpstr>
      <vt:lpstr>Arial</vt:lpstr>
      <vt:lpstr>Maiandra GD</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Neyo Pin</dc:creator>
  <cp:lastModifiedBy>Neyo Pin</cp:lastModifiedBy>
  <cp:revision>1</cp:revision>
  <dcterms:created xsi:type="dcterms:W3CDTF">2026-10-13T23:35:26Z</dcterms:created>
  <dcterms:modified xsi:type="dcterms:W3CDTF">2026-10-14T00:28:37Z</dcterms:modified>
</cp:coreProperties>
</file>